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ags/tag1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notesMasterIdLst>
    <p:notesMasterId r:id="rId14"/>
  </p:notesMasterIdLst>
  <p:sldIdLst>
    <p:sldId id="2005" r:id="rId2"/>
    <p:sldId id="260" r:id="rId3"/>
    <p:sldId id="2002" r:id="rId4"/>
    <p:sldId id="2007" r:id="rId5"/>
    <p:sldId id="262" r:id="rId6"/>
    <p:sldId id="2001" r:id="rId7"/>
    <p:sldId id="2003" r:id="rId8"/>
    <p:sldId id="2010" r:id="rId9"/>
    <p:sldId id="2012" r:id="rId10"/>
    <p:sldId id="2011" r:id="rId11"/>
    <p:sldId id="2008" r:id="rId12"/>
    <p:sldId id="2009" r:id="rId1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191"/>
    <p:restoredTop sz="89036"/>
  </p:normalViewPr>
  <p:slideViewPr>
    <p:cSldViewPr snapToGrid="0" snapToObjects="1">
      <p:cViewPr>
        <p:scale>
          <a:sx n="112" d="100"/>
          <a:sy n="112" d="100"/>
        </p:scale>
        <p:origin x="-112" y="-3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550BCE-52A5-FE43-8BF0-6AA6AC5F9885}" type="datetimeFigureOut">
              <a:rPr lang="de-DE" smtClean="0"/>
              <a:t>27.05.21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2C18EE-11C6-F94F-966B-AC00AFEE341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055927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Calibri Light"/>
              </a:rPr>
              <a:t>Situation: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alibri Light"/>
                <a:cs typeface="Calibri Light"/>
              </a:rPr>
              <a:t>Head of tennis coaches needs to:</a:t>
            </a:r>
          </a:p>
          <a:p>
            <a:pPr marL="128588" indent="-128588">
              <a:lnSpc>
                <a:spcPct val="150000"/>
              </a:lnSpc>
              <a:buFont typeface="Arial"/>
              <a:buChar char="•"/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alibri Light"/>
                <a:cs typeface="Calibri Light"/>
              </a:rPr>
              <a:t>Schedule group/single lessons</a:t>
            </a:r>
          </a:p>
          <a:p>
            <a:pPr marL="128588" indent="-128588">
              <a:lnSpc>
                <a:spcPct val="150000"/>
              </a:lnSpc>
              <a:buFont typeface="Arial"/>
              <a:buChar char="•"/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alibri Light"/>
                <a:cs typeface="Calibri Light"/>
              </a:rPr>
              <a:t>Arrange schedule for all coaches</a:t>
            </a:r>
          </a:p>
          <a:p>
            <a:pPr marL="128588" indent="-128588">
              <a:lnSpc>
                <a:spcPct val="150000"/>
              </a:lnSpc>
              <a:buFont typeface="Arial"/>
              <a:buChar char="•"/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alibri Light"/>
                <a:cs typeface="Calibri Light"/>
              </a:rPr>
              <a:t>Manage ad-hoc queries</a:t>
            </a:r>
          </a:p>
          <a:p>
            <a:pPr marL="128588" indent="-128588">
              <a:lnSpc>
                <a:spcPct val="150000"/>
              </a:lnSpc>
              <a:buFont typeface="Arial"/>
              <a:buChar char="•"/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alibri Light"/>
                <a:cs typeface="Calibri Light"/>
              </a:rPr>
              <a:t>Note cancellations for billing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bg1">
                  <a:lumMod val="50000"/>
                </a:schemeClr>
              </a:solidFill>
              <a:latin typeface="+mn-lt"/>
              <a:ea typeface="+mn-ea"/>
              <a:cs typeface="Calibri Ligh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bg1">
                  <a:lumMod val="50000"/>
                </a:schemeClr>
              </a:solidFill>
              <a:latin typeface="+mn-lt"/>
              <a:ea typeface="+mn-ea"/>
              <a:cs typeface="Calibri Ligh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Calibri Light"/>
              </a:rPr>
              <a:t>Problem: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Calibri Light"/>
              </a:rPr>
              <a:t>Unpaid extra hours for orchestration &amp; query management</a:t>
            </a:r>
          </a:p>
          <a:p>
            <a:r>
              <a:rPr lang="de-DE" dirty="0"/>
              <a:t>Error </a:t>
            </a:r>
            <a:r>
              <a:rPr lang="de-DE" dirty="0" err="1"/>
              <a:t>prone</a:t>
            </a:r>
            <a:r>
              <a:rPr lang="de-DE" dirty="0"/>
              <a:t> (</a:t>
            </a:r>
            <a:r>
              <a:rPr lang="de-DE" dirty="0" err="1"/>
              <a:t>need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remember</a:t>
            </a:r>
            <a:r>
              <a:rPr lang="de-DE" dirty="0"/>
              <a:t> </a:t>
            </a:r>
            <a:r>
              <a:rPr lang="de-DE" dirty="0" err="1"/>
              <a:t>whole</a:t>
            </a:r>
            <a:r>
              <a:rPr lang="de-DE" dirty="0"/>
              <a:t> </a:t>
            </a:r>
            <a:r>
              <a:rPr lang="de-DE" dirty="0" err="1"/>
              <a:t>day</a:t>
            </a:r>
            <a:r>
              <a:rPr lang="de-DE" dirty="0"/>
              <a:t> -&gt; </a:t>
            </a: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chance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take</a:t>
            </a:r>
            <a:r>
              <a:rPr lang="de-DE" dirty="0"/>
              <a:t> </a:t>
            </a:r>
            <a:r>
              <a:rPr lang="de-DE" dirty="0" err="1"/>
              <a:t>notes</a:t>
            </a:r>
            <a:r>
              <a:rPr lang="de-DE" dirty="0"/>
              <a:t> in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classes</a:t>
            </a:r>
            <a:r>
              <a:rPr lang="de-DE" dirty="0"/>
              <a:t>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2C18EE-11C6-F94F-966B-AC00AFEE3415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54703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- </a:t>
            </a:r>
            <a:r>
              <a:rPr lang="de-DE" dirty="0" err="1"/>
              <a:t>central</a:t>
            </a:r>
            <a:r>
              <a:rPr lang="de-DE" dirty="0"/>
              <a:t> </a:t>
            </a:r>
            <a:r>
              <a:rPr lang="de-DE" dirty="0" err="1"/>
              <a:t>point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flask</a:t>
            </a:r>
            <a:r>
              <a:rPr lang="de-DE" dirty="0"/>
              <a:t> </a:t>
            </a:r>
            <a:r>
              <a:rPr lang="de-DE" dirty="0" err="1"/>
              <a:t>app</a:t>
            </a:r>
            <a:r>
              <a:rPr lang="de-DE" dirty="0"/>
              <a:t>: </a:t>
            </a:r>
            <a:r>
              <a:rPr lang="de-DE" dirty="0" err="1"/>
              <a:t>orchestrates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communicates</a:t>
            </a:r>
            <a:r>
              <a:rPr lang="de-DE" dirty="0"/>
              <a:t> (</a:t>
            </a:r>
            <a:r>
              <a:rPr lang="de-DE" dirty="0" err="1"/>
              <a:t>as</a:t>
            </a:r>
            <a:r>
              <a:rPr lang="de-DE" dirty="0"/>
              <a:t> API)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2C18EE-11C6-F94F-966B-AC00AFEE3415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643885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show</a:t>
            </a:r>
            <a:r>
              <a:rPr lang="de-DE" dirty="0"/>
              <a:t> </a:t>
            </a:r>
            <a:r>
              <a:rPr lang="de-DE" dirty="0" err="1"/>
              <a:t>logs</a:t>
            </a:r>
            <a:r>
              <a:rPr lang="de-DE" dirty="0"/>
              <a:t>, </a:t>
            </a:r>
            <a:r>
              <a:rPr lang="de-DE" dirty="0" err="1"/>
              <a:t>unfortunately</a:t>
            </a:r>
            <a:r>
              <a:rPr lang="de-DE" dirty="0"/>
              <a:t> </a:t>
            </a:r>
            <a:r>
              <a:rPr lang="de-DE" dirty="0" err="1"/>
              <a:t>error</a:t>
            </a:r>
            <a:r>
              <a:rPr lang="de-DE" dirty="0"/>
              <a:t> </a:t>
            </a:r>
            <a:r>
              <a:rPr lang="de-DE" dirty="0">
                <a:sym typeface="Wingdings" pitchFamily="2" charset="2"/>
              </a:rPr>
              <a:t> not on </a:t>
            </a:r>
            <a:r>
              <a:rPr lang="de-DE" dirty="0" err="1">
                <a:sym typeface="Wingdings" pitchFamily="2" charset="2"/>
              </a:rPr>
              <a:t>pyany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whitelist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2C18EE-11C6-F94F-966B-AC00AFEE3415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468392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.bin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9889F-2F7E-DA45-BD96-66625796658E}" type="datetimeFigureOut">
              <a:rPr lang="de-DE" smtClean="0"/>
              <a:t>27.05.21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F3E12E-CF75-2C43-8CB3-0E3B325DDDA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992747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9889F-2F7E-DA45-BD96-66625796658E}" type="datetimeFigureOut">
              <a:rPr lang="de-DE" smtClean="0"/>
              <a:t>27.05.21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F3E12E-CF75-2C43-8CB3-0E3B325DDDA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947791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9889F-2F7E-DA45-BD96-66625796658E}" type="datetimeFigureOut">
              <a:rPr lang="de-DE" smtClean="0"/>
              <a:t>27.05.21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F3E12E-CF75-2C43-8CB3-0E3B325DDDA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626651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rafikinhaltsfolie_ohne Überschrif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kt 6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4" name="think-cell Folie" r:id="rId4" imgW="344" imgH="344" progId="TCLayout.ActiveDocument.1">
                  <p:embed/>
                </p:oleObj>
              </mc:Choice>
              <mc:Fallback>
                <p:oleObj name="think-cell Folie" r:id="rId4" imgW="344" imgH="344" progId="TCLayout.ActiveDocument.1">
                  <p:embed/>
                  <p:pic>
                    <p:nvPicPr>
                      <p:cNvPr id="7" name="Objekt 6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Fußzeilenplatzhalter 7">
            <a:extLst>
              <a:ext uri="{FF2B5EF4-FFF2-40B4-BE49-F238E27FC236}">
                <a16:creationId xmlns:a16="http://schemas.microsoft.com/office/drawing/2014/main" id="{F03E7560-5E40-463B-9E77-544E2A5565F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763688" y="6551476"/>
            <a:ext cx="6948000" cy="153888"/>
          </a:xfrm>
        </p:spPr>
        <p:txBody>
          <a:bodyPr/>
          <a:lstStyle/>
          <a:p>
            <a:r>
              <a:rPr lang="de-DE"/>
              <a:t>|  Präsentationstitel über Menü Einfügen Fußzeile anpassen</a:t>
            </a:r>
            <a:endParaRPr lang="de-DE" dirty="0"/>
          </a:p>
        </p:txBody>
      </p:sp>
      <p:sp>
        <p:nvSpPr>
          <p:cNvPr id="4" name="Foliennummernplatzhalter 8">
            <a:extLst>
              <a:ext uri="{FF2B5EF4-FFF2-40B4-BE49-F238E27FC236}">
                <a16:creationId xmlns:a16="http://schemas.microsoft.com/office/drawing/2014/main" id="{D3063EC7-FC15-4245-A3A7-C2137AE8EAD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388424" y="6551476"/>
            <a:ext cx="468238" cy="153888"/>
          </a:xfrm>
        </p:spPr>
        <p:txBody>
          <a:bodyPr/>
          <a:lstStyle/>
          <a:p>
            <a:fld id="{0FC795B9-236B-4A8D-ADD9-8523AE5CA097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Datumsplatzhalter 2">
            <a:extLst>
              <a:ext uri="{FF2B5EF4-FFF2-40B4-BE49-F238E27FC236}">
                <a16:creationId xmlns:a16="http://schemas.microsoft.com/office/drawing/2014/main" id="{6B6EB472-8216-43FC-80E4-57B7C1470097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1072967" y="6554306"/>
            <a:ext cx="648000" cy="153888"/>
          </a:xfrm>
        </p:spPr>
        <p:txBody>
          <a:bodyPr/>
          <a:lstStyle/>
          <a:p>
            <a:fld id="{4F36C850-B727-4C85-B904-6052E28F40FC}" type="datetime1">
              <a:rPr lang="de-DE" smtClean="0"/>
              <a:t>27.05.21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750407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432">
          <p15:clr>
            <a:srgbClr val="FBAE40"/>
          </p15:clr>
        </p15:guide>
        <p15:guide id="2" pos="181">
          <p15:clr>
            <a:srgbClr val="FBAE40"/>
          </p15:clr>
        </p15:guide>
        <p15:guide id="3" pos="5579">
          <p15:clr>
            <a:srgbClr val="FBAE40"/>
          </p15:clr>
        </p15:guide>
        <p15:guide id="4" pos="2767">
          <p15:clr>
            <a:srgbClr val="FBAE40"/>
          </p15:clr>
        </p15:guide>
        <p15:guide id="5" pos="2993">
          <p15:clr>
            <a:srgbClr val="FBAE40"/>
          </p15:clr>
        </p15:guide>
        <p15:guide id="6" pos="2880">
          <p15:clr>
            <a:srgbClr val="FBAE40"/>
          </p15:clr>
        </p15:guide>
        <p15:guide id="7" orient="horz" pos="3884">
          <p15:clr>
            <a:srgbClr val="FBAE40"/>
          </p15:clr>
        </p15:guide>
        <p15:guide id="8" orient="horz" pos="1026">
          <p15:clr>
            <a:srgbClr val="FBAE40"/>
          </p15:clr>
        </p15:guide>
        <p15:guide id="9" orient="horz" pos="6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9889F-2F7E-DA45-BD96-66625796658E}" type="datetimeFigureOut">
              <a:rPr lang="de-DE" smtClean="0"/>
              <a:t>27.05.21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F3E12E-CF75-2C43-8CB3-0E3B325DDDA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830459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9889F-2F7E-DA45-BD96-66625796658E}" type="datetimeFigureOut">
              <a:rPr lang="de-DE" smtClean="0"/>
              <a:t>27.05.21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F3E12E-CF75-2C43-8CB3-0E3B325DDDA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407072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9889F-2F7E-DA45-BD96-66625796658E}" type="datetimeFigureOut">
              <a:rPr lang="de-DE" smtClean="0"/>
              <a:t>27.05.21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F3E12E-CF75-2C43-8CB3-0E3B325DDDA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781262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9889F-2F7E-DA45-BD96-66625796658E}" type="datetimeFigureOut">
              <a:rPr lang="de-DE" smtClean="0"/>
              <a:t>27.05.21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F3E12E-CF75-2C43-8CB3-0E3B325DDDA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011185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9889F-2F7E-DA45-BD96-66625796658E}" type="datetimeFigureOut">
              <a:rPr lang="de-DE" smtClean="0"/>
              <a:t>27.05.21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F3E12E-CF75-2C43-8CB3-0E3B325DDDA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985256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9889F-2F7E-DA45-BD96-66625796658E}" type="datetimeFigureOut">
              <a:rPr lang="de-DE" smtClean="0"/>
              <a:t>27.05.21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F3E12E-CF75-2C43-8CB3-0E3B325DDDA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329638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9889F-2F7E-DA45-BD96-66625796658E}" type="datetimeFigureOut">
              <a:rPr lang="de-DE" smtClean="0"/>
              <a:t>27.05.21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F3E12E-CF75-2C43-8CB3-0E3B325DDDA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796539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9889F-2F7E-DA45-BD96-66625796658E}" type="datetimeFigureOut">
              <a:rPr lang="de-DE" smtClean="0"/>
              <a:t>27.05.21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F3E12E-CF75-2C43-8CB3-0E3B325DDDA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206677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49889F-2F7E-DA45-BD96-66625796658E}" type="datetimeFigureOut">
              <a:rPr lang="de-DE" smtClean="0"/>
              <a:t>27.05.21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F3E12E-CF75-2C43-8CB3-0E3B325DDDA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029469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4.jp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hyperlink" Target="https://www.freeimageslive.co.uk/free_stock_image/tennis-jpg" TargetMode="External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slide" Target="slide6.xml"/><Relationship Id="rId18" Type="http://schemas.openxmlformats.org/officeDocument/2006/relationships/slide" Target="slide8.xml"/><Relationship Id="rId3" Type="http://schemas.openxmlformats.org/officeDocument/2006/relationships/image" Target="../media/image11.png"/><Relationship Id="rId7" Type="http://schemas.openxmlformats.org/officeDocument/2006/relationships/image" Target="../media/image15.tiff"/><Relationship Id="rId12" Type="http://schemas.openxmlformats.org/officeDocument/2006/relationships/image" Target="../media/image19.png"/><Relationship Id="rId17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6" Type="http://schemas.openxmlformats.org/officeDocument/2006/relationships/slide" Target="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11" Type="http://schemas.openxmlformats.org/officeDocument/2006/relationships/slide" Target="slide5.xml"/><Relationship Id="rId5" Type="http://schemas.openxmlformats.org/officeDocument/2006/relationships/image" Target="../media/image13.png"/><Relationship Id="rId15" Type="http://schemas.openxmlformats.org/officeDocument/2006/relationships/image" Target="../media/image21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tiff"/><Relationship Id="rId14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12.xm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www.pythonanywhere.com/user/Lii544/files/home/Lii544/Projects/LTScal/flask_calendar" TargetMode="Externa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script.google.com/home/projects/1AewHYp-h5atUYzWR7k9VloNvDakw7XzqIN0n7OQ6YyjvTjEtN7c_wkkV/edit" TargetMode="Externa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.png"/><Relationship Id="rId5" Type="http://schemas.openxmlformats.org/officeDocument/2006/relationships/hyperlink" Target="https://docs.google.com/spreadsheets/d/1_322Dgf3MuUR9RZEL7E4SRPlrK8zb5ul1Nk-k3QDxV0/edit#gid=0" TargetMode="External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omorrow.io/" TargetMode="External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www.pythonanywhere.com/user/Lii544/tasks_tab/" TargetMode="Externa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://lii544.pythonanywhere.com/sample/day" TargetMode="Externa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hyperlink" Target="http://127.0.0.1:5000/sample/day" TargetMode="Externa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svg"/><Relationship Id="rId7" Type="http://schemas.openxmlformats.org/officeDocument/2006/relationships/image" Target="../media/image35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.png"/><Relationship Id="rId5" Type="http://schemas.openxmlformats.org/officeDocument/2006/relationships/image" Target="../media/image33.svg"/><Relationship Id="rId4" Type="http://schemas.openxmlformats.org/officeDocument/2006/relationships/image" Target="../media/image32.png"/><Relationship Id="rId9" Type="http://schemas.openxmlformats.org/officeDocument/2006/relationships/image" Target="../media/image37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Tennis racket and ball">
            <a:extLst>
              <a:ext uri="{FF2B5EF4-FFF2-40B4-BE49-F238E27FC236}">
                <a16:creationId xmlns:a16="http://schemas.microsoft.com/office/drawing/2014/main" id="{9D185015-9577-4CF1-B596-16FFAA48D39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l="7550" r="3471" b="-1"/>
          <a:stretch/>
        </p:blipFill>
        <p:spPr>
          <a:xfrm>
            <a:off x="-2285" y="10"/>
            <a:ext cx="9143999" cy="6857990"/>
          </a:xfrm>
          <a:prstGeom prst="rect">
            <a:avLst/>
          </a:prstGeom>
        </p:spPr>
      </p:pic>
      <p:sp>
        <p:nvSpPr>
          <p:cNvPr id="6" name="Titel 1">
            <a:extLst>
              <a:ext uri="{FF2B5EF4-FFF2-40B4-BE49-F238E27FC236}">
                <a16:creationId xmlns:a16="http://schemas.microsoft.com/office/drawing/2014/main" id="{75978BE9-7BCF-BD49-863C-CFC437ACFF69}"/>
              </a:ext>
            </a:extLst>
          </p:cNvPr>
          <p:cNvSpPr txBox="1">
            <a:spLocks/>
          </p:cNvSpPr>
          <p:nvPr/>
        </p:nvSpPr>
        <p:spPr>
          <a:xfrm>
            <a:off x="1293723" y="957757"/>
            <a:ext cx="6858000" cy="30632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6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Schedule &amp; Booking Tool for Leipzig’s Tennis School </a:t>
            </a:r>
          </a:p>
        </p:txBody>
      </p:sp>
      <p:sp>
        <p:nvSpPr>
          <p:cNvPr id="17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980654" y="4368623"/>
            <a:ext cx="3182692" cy="18288"/>
          </a:xfrm>
          <a:custGeom>
            <a:avLst/>
            <a:gdLst>
              <a:gd name="connsiteX0" fmla="*/ 0 w 3182692"/>
              <a:gd name="connsiteY0" fmla="*/ 0 h 18288"/>
              <a:gd name="connsiteX1" fmla="*/ 636538 w 3182692"/>
              <a:gd name="connsiteY1" fmla="*/ 0 h 18288"/>
              <a:gd name="connsiteX2" fmla="*/ 1273077 w 3182692"/>
              <a:gd name="connsiteY2" fmla="*/ 0 h 18288"/>
              <a:gd name="connsiteX3" fmla="*/ 1909615 w 3182692"/>
              <a:gd name="connsiteY3" fmla="*/ 0 h 18288"/>
              <a:gd name="connsiteX4" fmla="*/ 2482500 w 3182692"/>
              <a:gd name="connsiteY4" fmla="*/ 0 h 18288"/>
              <a:gd name="connsiteX5" fmla="*/ 3182692 w 3182692"/>
              <a:gd name="connsiteY5" fmla="*/ 0 h 18288"/>
              <a:gd name="connsiteX6" fmla="*/ 3182692 w 3182692"/>
              <a:gd name="connsiteY6" fmla="*/ 18288 h 18288"/>
              <a:gd name="connsiteX7" fmla="*/ 2609807 w 3182692"/>
              <a:gd name="connsiteY7" fmla="*/ 18288 h 18288"/>
              <a:gd name="connsiteX8" fmla="*/ 2068750 w 3182692"/>
              <a:gd name="connsiteY8" fmla="*/ 18288 h 18288"/>
              <a:gd name="connsiteX9" fmla="*/ 1432211 w 3182692"/>
              <a:gd name="connsiteY9" fmla="*/ 18288 h 18288"/>
              <a:gd name="connsiteX10" fmla="*/ 859327 w 3182692"/>
              <a:gd name="connsiteY10" fmla="*/ 18288 h 18288"/>
              <a:gd name="connsiteX11" fmla="*/ 0 w 3182692"/>
              <a:gd name="connsiteY11" fmla="*/ 18288 h 18288"/>
              <a:gd name="connsiteX12" fmla="*/ 0 w 3182692"/>
              <a:gd name="connsiteY12" fmla="*/ 0 h 18288"/>
              <a:gd name="connsiteX0" fmla="*/ 0 w 3182692"/>
              <a:gd name="connsiteY0" fmla="*/ 0 h 18288"/>
              <a:gd name="connsiteX1" fmla="*/ 572885 w 3182692"/>
              <a:gd name="connsiteY1" fmla="*/ 0 h 18288"/>
              <a:gd name="connsiteX2" fmla="*/ 1113942 w 3182692"/>
              <a:gd name="connsiteY2" fmla="*/ 0 h 18288"/>
              <a:gd name="connsiteX3" fmla="*/ 1686827 w 3182692"/>
              <a:gd name="connsiteY3" fmla="*/ 0 h 18288"/>
              <a:gd name="connsiteX4" fmla="*/ 2323365 w 3182692"/>
              <a:gd name="connsiteY4" fmla="*/ 0 h 18288"/>
              <a:gd name="connsiteX5" fmla="*/ 3182692 w 3182692"/>
              <a:gd name="connsiteY5" fmla="*/ 0 h 18288"/>
              <a:gd name="connsiteX6" fmla="*/ 3182692 w 3182692"/>
              <a:gd name="connsiteY6" fmla="*/ 18288 h 18288"/>
              <a:gd name="connsiteX7" fmla="*/ 2546154 w 3182692"/>
              <a:gd name="connsiteY7" fmla="*/ 18288 h 18288"/>
              <a:gd name="connsiteX8" fmla="*/ 1845961 w 3182692"/>
              <a:gd name="connsiteY8" fmla="*/ 18288 h 18288"/>
              <a:gd name="connsiteX9" fmla="*/ 1304904 w 3182692"/>
              <a:gd name="connsiteY9" fmla="*/ 18288 h 18288"/>
              <a:gd name="connsiteX10" fmla="*/ 604711 w 3182692"/>
              <a:gd name="connsiteY10" fmla="*/ 18288 h 18288"/>
              <a:gd name="connsiteX11" fmla="*/ 0 w 3182692"/>
              <a:gd name="connsiteY11" fmla="*/ 18288 h 18288"/>
              <a:gd name="connsiteX12" fmla="*/ 0 w 3182692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182692" h="18288" fill="none" extrusionOk="0">
                <a:moveTo>
                  <a:pt x="0" y="0"/>
                </a:moveTo>
                <a:cubicBezTo>
                  <a:pt x="225870" y="33585"/>
                  <a:pt x="418138" y="17639"/>
                  <a:pt x="636538" y="0"/>
                </a:cubicBezTo>
                <a:cubicBezTo>
                  <a:pt x="865372" y="-3887"/>
                  <a:pt x="1010746" y="-18166"/>
                  <a:pt x="1273077" y="0"/>
                </a:cubicBezTo>
                <a:cubicBezTo>
                  <a:pt x="1527846" y="-24408"/>
                  <a:pt x="1703704" y="-36055"/>
                  <a:pt x="1909615" y="0"/>
                </a:cubicBezTo>
                <a:cubicBezTo>
                  <a:pt x="2119487" y="1667"/>
                  <a:pt x="2200543" y="-19343"/>
                  <a:pt x="2482500" y="0"/>
                </a:cubicBezTo>
                <a:cubicBezTo>
                  <a:pt x="2736775" y="57438"/>
                  <a:pt x="2997998" y="-48885"/>
                  <a:pt x="3182692" y="0"/>
                </a:cubicBezTo>
                <a:cubicBezTo>
                  <a:pt x="3182658" y="4844"/>
                  <a:pt x="3182282" y="11009"/>
                  <a:pt x="3182692" y="18288"/>
                </a:cubicBezTo>
                <a:cubicBezTo>
                  <a:pt x="2944477" y="15825"/>
                  <a:pt x="2868931" y="12370"/>
                  <a:pt x="2609807" y="18288"/>
                </a:cubicBezTo>
                <a:cubicBezTo>
                  <a:pt x="2341556" y="6193"/>
                  <a:pt x="2324113" y="22706"/>
                  <a:pt x="2068750" y="18288"/>
                </a:cubicBezTo>
                <a:cubicBezTo>
                  <a:pt x="1817163" y="7852"/>
                  <a:pt x="1716254" y="25979"/>
                  <a:pt x="1432211" y="18288"/>
                </a:cubicBezTo>
                <a:cubicBezTo>
                  <a:pt x="1164747" y="-28137"/>
                  <a:pt x="993140" y="27575"/>
                  <a:pt x="859327" y="18288"/>
                </a:cubicBezTo>
                <a:cubicBezTo>
                  <a:pt x="750703" y="-24974"/>
                  <a:pt x="236193" y="38731"/>
                  <a:pt x="0" y="18288"/>
                </a:cubicBezTo>
                <a:cubicBezTo>
                  <a:pt x="-649" y="11698"/>
                  <a:pt x="663" y="5413"/>
                  <a:pt x="0" y="0"/>
                </a:cubicBezTo>
                <a:close/>
              </a:path>
              <a:path w="3182692" h="18288" stroke="0" extrusionOk="0">
                <a:moveTo>
                  <a:pt x="0" y="0"/>
                </a:moveTo>
                <a:cubicBezTo>
                  <a:pt x="224421" y="-39331"/>
                  <a:pt x="418777" y="11439"/>
                  <a:pt x="572885" y="0"/>
                </a:cubicBezTo>
                <a:cubicBezTo>
                  <a:pt x="750333" y="-6388"/>
                  <a:pt x="940592" y="15806"/>
                  <a:pt x="1113942" y="0"/>
                </a:cubicBezTo>
                <a:cubicBezTo>
                  <a:pt x="1322785" y="-1777"/>
                  <a:pt x="1505363" y="28230"/>
                  <a:pt x="1686827" y="0"/>
                </a:cubicBezTo>
                <a:cubicBezTo>
                  <a:pt x="1853304" y="1595"/>
                  <a:pt x="2194652" y="-1232"/>
                  <a:pt x="2323365" y="0"/>
                </a:cubicBezTo>
                <a:cubicBezTo>
                  <a:pt x="2488732" y="36406"/>
                  <a:pt x="2902093" y="-40336"/>
                  <a:pt x="3182692" y="0"/>
                </a:cubicBezTo>
                <a:cubicBezTo>
                  <a:pt x="3182167" y="5049"/>
                  <a:pt x="3182885" y="12044"/>
                  <a:pt x="3182692" y="18288"/>
                </a:cubicBezTo>
                <a:cubicBezTo>
                  <a:pt x="3012563" y="-37820"/>
                  <a:pt x="2765409" y="35618"/>
                  <a:pt x="2546154" y="18288"/>
                </a:cubicBezTo>
                <a:cubicBezTo>
                  <a:pt x="2333381" y="13914"/>
                  <a:pt x="2154438" y="9838"/>
                  <a:pt x="1845961" y="18288"/>
                </a:cubicBezTo>
                <a:cubicBezTo>
                  <a:pt x="1531509" y="33812"/>
                  <a:pt x="1456631" y="-6606"/>
                  <a:pt x="1304904" y="18288"/>
                </a:cubicBezTo>
                <a:cubicBezTo>
                  <a:pt x="1168344" y="36351"/>
                  <a:pt x="928499" y="15047"/>
                  <a:pt x="604711" y="18288"/>
                </a:cubicBezTo>
                <a:cubicBezTo>
                  <a:pt x="285438" y="38007"/>
                  <a:pt x="116029" y="-22204"/>
                  <a:pt x="0" y="18288"/>
                </a:cubicBezTo>
                <a:cubicBezTo>
                  <a:pt x="-39" y="12511"/>
                  <a:pt x="-381" y="8039"/>
                  <a:pt x="0" y="0"/>
                </a:cubicBezTo>
                <a:close/>
              </a:path>
              <a:path w="3182692" h="18288" fill="none" stroke="0" extrusionOk="0">
                <a:moveTo>
                  <a:pt x="0" y="0"/>
                </a:moveTo>
                <a:cubicBezTo>
                  <a:pt x="245832" y="29445"/>
                  <a:pt x="388924" y="-28919"/>
                  <a:pt x="636538" y="0"/>
                </a:cubicBezTo>
                <a:cubicBezTo>
                  <a:pt x="854919" y="4634"/>
                  <a:pt x="991654" y="8864"/>
                  <a:pt x="1273077" y="0"/>
                </a:cubicBezTo>
                <a:cubicBezTo>
                  <a:pt x="1566644" y="-14667"/>
                  <a:pt x="1666526" y="3717"/>
                  <a:pt x="1909615" y="0"/>
                </a:cubicBezTo>
                <a:cubicBezTo>
                  <a:pt x="2138795" y="27220"/>
                  <a:pt x="2225506" y="-13892"/>
                  <a:pt x="2482500" y="0"/>
                </a:cubicBezTo>
                <a:cubicBezTo>
                  <a:pt x="2775583" y="32183"/>
                  <a:pt x="3003218" y="-43687"/>
                  <a:pt x="3182692" y="0"/>
                </a:cubicBezTo>
                <a:cubicBezTo>
                  <a:pt x="3183006" y="4158"/>
                  <a:pt x="3181713" y="12539"/>
                  <a:pt x="3182692" y="18288"/>
                </a:cubicBezTo>
                <a:cubicBezTo>
                  <a:pt x="2959845" y="25574"/>
                  <a:pt x="2868929" y="24980"/>
                  <a:pt x="2609807" y="18288"/>
                </a:cubicBezTo>
                <a:cubicBezTo>
                  <a:pt x="2341405" y="5992"/>
                  <a:pt x="2328488" y="20436"/>
                  <a:pt x="2068750" y="18288"/>
                </a:cubicBezTo>
                <a:cubicBezTo>
                  <a:pt x="1816113" y="2395"/>
                  <a:pt x="1699345" y="36855"/>
                  <a:pt x="1432211" y="18288"/>
                </a:cubicBezTo>
                <a:cubicBezTo>
                  <a:pt x="1148381" y="-28184"/>
                  <a:pt x="987622" y="2403"/>
                  <a:pt x="859327" y="18288"/>
                </a:cubicBezTo>
                <a:cubicBezTo>
                  <a:pt x="743387" y="37422"/>
                  <a:pt x="194182" y="18789"/>
                  <a:pt x="0" y="18288"/>
                </a:cubicBezTo>
                <a:cubicBezTo>
                  <a:pt x="20" y="11469"/>
                  <a:pt x="-29" y="5154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rgbClr val="FFFFFF">
                <a:alpha val="75000"/>
              </a:srgb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custGeom>
                    <a:avLst/>
                    <a:gdLst>
                      <a:gd name="connsiteX0" fmla="*/ 0 w 3182692"/>
                      <a:gd name="connsiteY0" fmla="*/ 0 h 18288"/>
                      <a:gd name="connsiteX1" fmla="*/ 636538 w 3182692"/>
                      <a:gd name="connsiteY1" fmla="*/ 0 h 18288"/>
                      <a:gd name="connsiteX2" fmla="*/ 1273077 w 3182692"/>
                      <a:gd name="connsiteY2" fmla="*/ 0 h 18288"/>
                      <a:gd name="connsiteX3" fmla="*/ 1909615 w 3182692"/>
                      <a:gd name="connsiteY3" fmla="*/ 0 h 18288"/>
                      <a:gd name="connsiteX4" fmla="*/ 2482500 w 3182692"/>
                      <a:gd name="connsiteY4" fmla="*/ 0 h 18288"/>
                      <a:gd name="connsiteX5" fmla="*/ 3182692 w 3182692"/>
                      <a:gd name="connsiteY5" fmla="*/ 0 h 18288"/>
                      <a:gd name="connsiteX6" fmla="*/ 3182692 w 3182692"/>
                      <a:gd name="connsiteY6" fmla="*/ 18288 h 18288"/>
                      <a:gd name="connsiteX7" fmla="*/ 2609807 w 3182692"/>
                      <a:gd name="connsiteY7" fmla="*/ 18288 h 18288"/>
                      <a:gd name="connsiteX8" fmla="*/ 2068750 w 3182692"/>
                      <a:gd name="connsiteY8" fmla="*/ 18288 h 18288"/>
                      <a:gd name="connsiteX9" fmla="*/ 1432211 w 3182692"/>
                      <a:gd name="connsiteY9" fmla="*/ 18288 h 18288"/>
                      <a:gd name="connsiteX10" fmla="*/ 859327 w 3182692"/>
                      <a:gd name="connsiteY10" fmla="*/ 18288 h 18288"/>
                      <a:gd name="connsiteX11" fmla="*/ 0 w 3182692"/>
                      <a:gd name="connsiteY11" fmla="*/ 18288 h 18288"/>
                      <a:gd name="connsiteX12" fmla="*/ 0 w 3182692"/>
                      <a:gd name="connsiteY12" fmla="*/ 0 h 182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3182692" h="18288" fill="none" extrusionOk="0">
                        <a:moveTo>
                          <a:pt x="0" y="0"/>
                        </a:moveTo>
                        <a:cubicBezTo>
                          <a:pt x="253588" y="25878"/>
                          <a:pt x="409323" y="-5359"/>
                          <a:pt x="636538" y="0"/>
                        </a:cubicBezTo>
                        <a:cubicBezTo>
                          <a:pt x="863753" y="5359"/>
                          <a:pt x="1007727" y="-28"/>
                          <a:pt x="1273077" y="0"/>
                        </a:cubicBezTo>
                        <a:cubicBezTo>
                          <a:pt x="1538427" y="28"/>
                          <a:pt x="1698640" y="-12775"/>
                          <a:pt x="1909615" y="0"/>
                        </a:cubicBezTo>
                        <a:cubicBezTo>
                          <a:pt x="2120590" y="12775"/>
                          <a:pt x="2210293" y="-21823"/>
                          <a:pt x="2482500" y="0"/>
                        </a:cubicBezTo>
                        <a:cubicBezTo>
                          <a:pt x="2754708" y="21823"/>
                          <a:pt x="3004133" y="-28750"/>
                          <a:pt x="3182692" y="0"/>
                        </a:cubicBezTo>
                        <a:cubicBezTo>
                          <a:pt x="3183134" y="4516"/>
                          <a:pt x="3181865" y="12266"/>
                          <a:pt x="3182692" y="18288"/>
                        </a:cubicBezTo>
                        <a:cubicBezTo>
                          <a:pt x="2947402" y="22440"/>
                          <a:pt x="2876226" y="27191"/>
                          <a:pt x="2609807" y="18288"/>
                        </a:cubicBezTo>
                        <a:cubicBezTo>
                          <a:pt x="2343389" y="9385"/>
                          <a:pt x="2326689" y="25579"/>
                          <a:pt x="2068750" y="18288"/>
                        </a:cubicBezTo>
                        <a:cubicBezTo>
                          <a:pt x="1810811" y="10997"/>
                          <a:pt x="1713836" y="48219"/>
                          <a:pt x="1432211" y="18288"/>
                        </a:cubicBezTo>
                        <a:cubicBezTo>
                          <a:pt x="1150586" y="-11643"/>
                          <a:pt x="982765" y="3747"/>
                          <a:pt x="859327" y="18288"/>
                        </a:cubicBezTo>
                        <a:cubicBezTo>
                          <a:pt x="735889" y="32829"/>
                          <a:pt x="254183" y="35231"/>
                          <a:pt x="0" y="18288"/>
                        </a:cubicBezTo>
                        <a:cubicBezTo>
                          <a:pt x="-306" y="11477"/>
                          <a:pt x="485" y="4355"/>
                          <a:pt x="0" y="0"/>
                        </a:cubicBezTo>
                        <a:close/>
                      </a:path>
                      <a:path w="3182692" h="18288" stroke="0" extrusionOk="0">
                        <a:moveTo>
                          <a:pt x="0" y="0"/>
                        </a:moveTo>
                        <a:cubicBezTo>
                          <a:pt x="243108" y="-22426"/>
                          <a:pt x="387854" y="22949"/>
                          <a:pt x="572885" y="0"/>
                        </a:cubicBezTo>
                        <a:cubicBezTo>
                          <a:pt x="757916" y="-22949"/>
                          <a:pt x="923707" y="6797"/>
                          <a:pt x="1113942" y="0"/>
                        </a:cubicBezTo>
                        <a:cubicBezTo>
                          <a:pt x="1304177" y="-6797"/>
                          <a:pt x="1495991" y="20627"/>
                          <a:pt x="1686827" y="0"/>
                        </a:cubicBezTo>
                        <a:cubicBezTo>
                          <a:pt x="1877663" y="-20627"/>
                          <a:pt x="2170182" y="-20672"/>
                          <a:pt x="2323365" y="0"/>
                        </a:cubicBezTo>
                        <a:cubicBezTo>
                          <a:pt x="2476548" y="20672"/>
                          <a:pt x="2919164" y="6097"/>
                          <a:pt x="3182692" y="0"/>
                        </a:cubicBezTo>
                        <a:cubicBezTo>
                          <a:pt x="3183269" y="4624"/>
                          <a:pt x="3183511" y="11191"/>
                          <a:pt x="3182692" y="18288"/>
                        </a:cubicBezTo>
                        <a:cubicBezTo>
                          <a:pt x="3026065" y="-10849"/>
                          <a:pt x="2775006" y="23067"/>
                          <a:pt x="2546154" y="18288"/>
                        </a:cubicBezTo>
                        <a:cubicBezTo>
                          <a:pt x="2317302" y="13509"/>
                          <a:pt x="2168173" y="-8513"/>
                          <a:pt x="1845961" y="18288"/>
                        </a:cubicBezTo>
                        <a:cubicBezTo>
                          <a:pt x="1523749" y="45089"/>
                          <a:pt x="1450078" y="-844"/>
                          <a:pt x="1304904" y="18288"/>
                        </a:cubicBezTo>
                        <a:cubicBezTo>
                          <a:pt x="1159730" y="37420"/>
                          <a:pt x="942635" y="-10021"/>
                          <a:pt x="604711" y="18288"/>
                        </a:cubicBezTo>
                        <a:cubicBezTo>
                          <a:pt x="266787" y="46597"/>
                          <a:pt x="141927" y="-8395"/>
                          <a:pt x="0" y="18288"/>
                        </a:cubicBezTo>
                        <a:cubicBezTo>
                          <a:pt x="-171" y="12755"/>
                          <a:pt x="-690" y="793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94BE1841-A649-844C-89E7-F712ED517FB2}"/>
              </a:ext>
            </a:extLst>
          </p:cNvPr>
          <p:cNvSpPr txBox="1">
            <a:spLocks/>
          </p:cNvSpPr>
          <p:nvPr/>
        </p:nvSpPr>
        <p:spPr>
          <a:xfrm>
            <a:off x="631875" y="4569931"/>
            <a:ext cx="6444337" cy="372370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de-DE" sz="1500" b="1" dirty="0">
                <a:latin typeface="Arial"/>
                <a:cs typeface="Calibri Light"/>
              </a:rPr>
              <a:t>Pipeline Academy UG | Lisa-Marie Krause | 28.06.2021</a:t>
            </a:r>
            <a:endParaRPr lang="de-DE" sz="1500" b="1" dirty="0">
              <a:latin typeface="Arial"/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8CFC5579-CF3F-1E4F-9B0C-701580283D2B}"/>
              </a:ext>
            </a:extLst>
          </p:cNvPr>
          <p:cNvSpPr/>
          <p:nvPr/>
        </p:nvSpPr>
        <p:spPr>
          <a:xfrm>
            <a:off x="6787591" y="1045714"/>
            <a:ext cx="2356409" cy="91991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50"/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02E54D62-D23B-6B4B-A738-EB1C3901F8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1940" y="1295580"/>
            <a:ext cx="1987370" cy="420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17281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Tennis racket and ball">
            <a:extLst>
              <a:ext uri="{FF2B5EF4-FFF2-40B4-BE49-F238E27FC236}">
                <a16:creationId xmlns:a16="http://schemas.microsoft.com/office/drawing/2014/main" id="{9D185015-9577-4CF1-B596-16FFAA48D39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l="7550" r="3471" b="-1"/>
          <a:stretch/>
        </p:blipFill>
        <p:spPr>
          <a:xfrm>
            <a:off x="-2285" y="10"/>
            <a:ext cx="9143999" cy="6857990"/>
          </a:xfrm>
          <a:prstGeom prst="rect">
            <a:avLst/>
          </a:prstGeom>
        </p:spPr>
      </p:pic>
      <p:sp>
        <p:nvSpPr>
          <p:cNvPr id="6" name="Titel 1">
            <a:extLst>
              <a:ext uri="{FF2B5EF4-FFF2-40B4-BE49-F238E27FC236}">
                <a16:creationId xmlns:a16="http://schemas.microsoft.com/office/drawing/2014/main" id="{75978BE9-7BCF-BD49-863C-CFC437ACFF69}"/>
              </a:ext>
            </a:extLst>
          </p:cNvPr>
          <p:cNvSpPr txBox="1">
            <a:spLocks/>
          </p:cNvSpPr>
          <p:nvPr/>
        </p:nvSpPr>
        <p:spPr>
          <a:xfrm>
            <a:off x="1293723" y="957757"/>
            <a:ext cx="6858000" cy="30632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6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Schedule &amp; Booking Tool for Leipzig’s Tennis School </a:t>
            </a:r>
          </a:p>
        </p:txBody>
      </p:sp>
      <p:sp>
        <p:nvSpPr>
          <p:cNvPr id="17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980654" y="4368623"/>
            <a:ext cx="3182692" cy="18288"/>
          </a:xfrm>
          <a:custGeom>
            <a:avLst/>
            <a:gdLst>
              <a:gd name="connsiteX0" fmla="*/ 0 w 3182692"/>
              <a:gd name="connsiteY0" fmla="*/ 0 h 18288"/>
              <a:gd name="connsiteX1" fmla="*/ 636538 w 3182692"/>
              <a:gd name="connsiteY1" fmla="*/ 0 h 18288"/>
              <a:gd name="connsiteX2" fmla="*/ 1273077 w 3182692"/>
              <a:gd name="connsiteY2" fmla="*/ 0 h 18288"/>
              <a:gd name="connsiteX3" fmla="*/ 1909615 w 3182692"/>
              <a:gd name="connsiteY3" fmla="*/ 0 h 18288"/>
              <a:gd name="connsiteX4" fmla="*/ 2482500 w 3182692"/>
              <a:gd name="connsiteY4" fmla="*/ 0 h 18288"/>
              <a:gd name="connsiteX5" fmla="*/ 3182692 w 3182692"/>
              <a:gd name="connsiteY5" fmla="*/ 0 h 18288"/>
              <a:gd name="connsiteX6" fmla="*/ 3182692 w 3182692"/>
              <a:gd name="connsiteY6" fmla="*/ 18288 h 18288"/>
              <a:gd name="connsiteX7" fmla="*/ 2609807 w 3182692"/>
              <a:gd name="connsiteY7" fmla="*/ 18288 h 18288"/>
              <a:gd name="connsiteX8" fmla="*/ 2068750 w 3182692"/>
              <a:gd name="connsiteY8" fmla="*/ 18288 h 18288"/>
              <a:gd name="connsiteX9" fmla="*/ 1432211 w 3182692"/>
              <a:gd name="connsiteY9" fmla="*/ 18288 h 18288"/>
              <a:gd name="connsiteX10" fmla="*/ 859327 w 3182692"/>
              <a:gd name="connsiteY10" fmla="*/ 18288 h 18288"/>
              <a:gd name="connsiteX11" fmla="*/ 0 w 3182692"/>
              <a:gd name="connsiteY11" fmla="*/ 18288 h 18288"/>
              <a:gd name="connsiteX12" fmla="*/ 0 w 3182692"/>
              <a:gd name="connsiteY12" fmla="*/ 0 h 18288"/>
              <a:gd name="connsiteX0" fmla="*/ 0 w 3182692"/>
              <a:gd name="connsiteY0" fmla="*/ 0 h 18288"/>
              <a:gd name="connsiteX1" fmla="*/ 572885 w 3182692"/>
              <a:gd name="connsiteY1" fmla="*/ 0 h 18288"/>
              <a:gd name="connsiteX2" fmla="*/ 1113942 w 3182692"/>
              <a:gd name="connsiteY2" fmla="*/ 0 h 18288"/>
              <a:gd name="connsiteX3" fmla="*/ 1686827 w 3182692"/>
              <a:gd name="connsiteY3" fmla="*/ 0 h 18288"/>
              <a:gd name="connsiteX4" fmla="*/ 2323365 w 3182692"/>
              <a:gd name="connsiteY4" fmla="*/ 0 h 18288"/>
              <a:gd name="connsiteX5" fmla="*/ 3182692 w 3182692"/>
              <a:gd name="connsiteY5" fmla="*/ 0 h 18288"/>
              <a:gd name="connsiteX6" fmla="*/ 3182692 w 3182692"/>
              <a:gd name="connsiteY6" fmla="*/ 18288 h 18288"/>
              <a:gd name="connsiteX7" fmla="*/ 2546154 w 3182692"/>
              <a:gd name="connsiteY7" fmla="*/ 18288 h 18288"/>
              <a:gd name="connsiteX8" fmla="*/ 1845961 w 3182692"/>
              <a:gd name="connsiteY8" fmla="*/ 18288 h 18288"/>
              <a:gd name="connsiteX9" fmla="*/ 1304904 w 3182692"/>
              <a:gd name="connsiteY9" fmla="*/ 18288 h 18288"/>
              <a:gd name="connsiteX10" fmla="*/ 604711 w 3182692"/>
              <a:gd name="connsiteY10" fmla="*/ 18288 h 18288"/>
              <a:gd name="connsiteX11" fmla="*/ 0 w 3182692"/>
              <a:gd name="connsiteY11" fmla="*/ 18288 h 18288"/>
              <a:gd name="connsiteX12" fmla="*/ 0 w 3182692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182692" h="18288" fill="none" extrusionOk="0">
                <a:moveTo>
                  <a:pt x="0" y="0"/>
                </a:moveTo>
                <a:cubicBezTo>
                  <a:pt x="225870" y="33585"/>
                  <a:pt x="418138" y="17639"/>
                  <a:pt x="636538" y="0"/>
                </a:cubicBezTo>
                <a:cubicBezTo>
                  <a:pt x="865372" y="-3887"/>
                  <a:pt x="1010746" y="-18166"/>
                  <a:pt x="1273077" y="0"/>
                </a:cubicBezTo>
                <a:cubicBezTo>
                  <a:pt x="1527846" y="-24408"/>
                  <a:pt x="1703704" y="-36055"/>
                  <a:pt x="1909615" y="0"/>
                </a:cubicBezTo>
                <a:cubicBezTo>
                  <a:pt x="2119487" y="1667"/>
                  <a:pt x="2200543" y="-19343"/>
                  <a:pt x="2482500" y="0"/>
                </a:cubicBezTo>
                <a:cubicBezTo>
                  <a:pt x="2736775" y="57438"/>
                  <a:pt x="2997998" y="-48885"/>
                  <a:pt x="3182692" y="0"/>
                </a:cubicBezTo>
                <a:cubicBezTo>
                  <a:pt x="3182658" y="4844"/>
                  <a:pt x="3182282" y="11009"/>
                  <a:pt x="3182692" y="18288"/>
                </a:cubicBezTo>
                <a:cubicBezTo>
                  <a:pt x="2944477" y="15825"/>
                  <a:pt x="2868931" y="12370"/>
                  <a:pt x="2609807" y="18288"/>
                </a:cubicBezTo>
                <a:cubicBezTo>
                  <a:pt x="2341556" y="6193"/>
                  <a:pt x="2324113" y="22706"/>
                  <a:pt x="2068750" y="18288"/>
                </a:cubicBezTo>
                <a:cubicBezTo>
                  <a:pt x="1817163" y="7852"/>
                  <a:pt x="1716254" y="25979"/>
                  <a:pt x="1432211" y="18288"/>
                </a:cubicBezTo>
                <a:cubicBezTo>
                  <a:pt x="1164747" y="-28137"/>
                  <a:pt x="993140" y="27575"/>
                  <a:pt x="859327" y="18288"/>
                </a:cubicBezTo>
                <a:cubicBezTo>
                  <a:pt x="750703" y="-24974"/>
                  <a:pt x="236193" y="38731"/>
                  <a:pt x="0" y="18288"/>
                </a:cubicBezTo>
                <a:cubicBezTo>
                  <a:pt x="-649" y="11698"/>
                  <a:pt x="663" y="5413"/>
                  <a:pt x="0" y="0"/>
                </a:cubicBezTo>
                <a:close/>
              </a:path>
              <a:path w="3182692" h="18288" stroke="0" extrusionOk="0">
                <a:moveTo>
                  <a:pt x="0" y="0"/>
                </a:moveTo>
                <a:cubicBezTo>
                  <a:pt x="224421" y="-39331"/>
                  <a:pt x="418777" y="11439"/>
                  <a:pt x="572885" y="0"/>
                </a:cubicBezTo>
                <a:cubicBezTo>
                  <a:pt x="750333" y="-6388"/>
                  <a:pt x="940592" y="15806"/>
                  <a:pt x="1113942" y="0"/>
                </a:cubicBezTo>
                <a:cubicBezTo>
                  <a:pt x="1322785" y="-1777"/>
                  <a:pt x="1505363" y="28230"/>
                  <a:pt x="1686827" y="0"/>
                </a:cubicBezTo>
                <a:cubicBezTo>
                  <a:pt x="1853304" y="1595"/>
                  <a:pt x="2194652" y="-1232"/>
                  <a:pt x="2323365" y="0"/>
                </a:cubicBezTo>
                <a:cubicBezTo>
                  <a:pt x="2488732" y="36406"/>
                  <a:pt x="2902093" y="-40336"/>
                  <a:pt x="3182692" y="0"/>
                </a:cubicBezTo>
                <a:cubicBezTo>
                  <a:pt x="3182167" y="5049"/>
                  <a:pt x="3182885" y="12044"/>
                  <a:pt x="3182692" y="18288"/>
                </a:cubicBezTo>
                <a:cubicBezTo>
                  <a:pt x="3012563" y="-37820"/>
                  <a:pt x="2765409" y="35618"/>
                  <a:pt x="2546154" y="18288"/>
                </a:cubicBezTo>
                <a:cubicBezTo>
                  <a:pt x="2333381" y="13914"/>
                  <a:pt x="2154438" y="9838"/>
                  <a:pt x="1845961" y="18288"/>
                </a:cubicBezTo>
                <a:cubicBezTo>
                  <a:pt x="1531509" y="33812"/>
                  <a:pt x="1456631" y="-6606"/>
                  <a:pt x="1304904" y="18288"/>
                </a:cubicBezTo>
                <a:cubicBezTo>
                  <a:pt x="1168344" y="36351"/>
                  <a:pt x="928499" y="15047"/>
                  <a:pt x="604711" y="18288"/>
                </a:cubicBezTo>
                <a:cubicBezTo>
                  <a:pt x="285438" y="38007"/>
                  <a:pt x="116029" y="-22204"/>
                  <a:pt x="0" y="18288"/>
                </a:cubicBezTo>
                <a:cubicBezTo>
                  <a:pt x="-39" y="12511"/>
                  <a:pt x="-381" y="8039"/>
                  <a:pt x="0" y="0"/>
                </a:cubicBezTo>
                <a:close/>
              </a:path>
              <a:path w="3182692" h="18288" fill="none" stroke="0" extrusionOk="0">
                <a:moveTo>
                  <a:pt x="0" y="0"/>
                </a:moveTo>
                <a:cubicBezTo>
                  <a:pt x="245832" y="29445"/>
                  <a:pt x="388924" y="-28919"/>
                  <a:pt x="636538" y="0"/>
                </a:cubicBezTo>
                <a:cubicBezTo>
                  <a:pt x="854919" y="4634"/>
                  <a:pt x="991654" y="8864"/>
                  <a:pt x="1273077" y="0"/>
                </a:cubicBezTo>
                <a:cubicBezTo>
                  <a:pt x="1566644" y="-14667"/>
                  <a:pt x="1666526" y="3717"/>
                  <a:pt x="1909615" y="0"/>
                </a:cubicBezTo>
                <a:cubicBezTo>
                  <a:pt x="2138795" y="27220"/>
                  <a:pt x="2225506" y="-13892"/>
                  <a:pt x="2482500" y="0"/>
                </a:cubicBezTo>
                <a:cubicBezTo>
                  <a:pt x="2775583" y="32183"/>
                  <a:pt x="3003218" y="-43687"/>
                  <a:pt x="3182692" y="0"/>
                </a:cubicBezTo>
                <a:cubicBezTo>
                  <a:pt x="3183006" y="4158"/>
                  <a:pt x="3181713" y="12539"/>
                  <a:pt x="3182692" y="18288"/>
                </a:cubicBezTo>
                <a:cubicBezTo>
                  <a:pt x="2959845" y="25574"/>
                  <a:pt x="2868929" y="24980"/>
                  <a:pt x="2609807" y="18288"/>
                </a:cubicBezTo>
                <a:cubicBezTo>
                  <a:pt x="2341405" y="5992"/>
                  <a:pt x="2328488" y="20436"/>
                  <a:pt x="2068750" y="18288"/>
                </a:cubicBezTo>
                <a:cubicBezTo>
                  <a:pt x="1816113" y="2395"/>
                  <a:pt x="1699345" y="36855"/>
                  <a:pt x="1432211" y="18288"/>
                </a:cubicBezTo>
                <a:cubicBezTo>
                  <a:pt x="1148381" y="-28184"/>
                  <a:pt x="987622" y="2403"/>
                  <a:pt x="859327" y="18288"/>
                </a:cubicBezTo>
                <a:cubicBezTo>
                  <a:pt x="743387" y="37422"/>
                  <a:pt x="194182" y="18789"/>
                  <a:pt x="0" y="18288"/>
                </a:cubicBezTo>
                <a:cubicBezTo>
                  <a:pt x="20" y="11469"/>
                  <a:pt x="-29" y="5154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rgbClr val="FFFFFF">
                <a:alpha val="75000"/>
              </a:srgb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custGeom>
                    <a:avLst/>
                    <a:gdLst>
                      <a:gd name="connsiteX0" fmla="*/ 0 w 3182692"/>
                      <a:gd name="connsiteY0" fmla="*/ 0 h 18288"/>
                      <a:gd name="connsiteX1" fmla="*/ 636538 w 3182692"/>
                      <a:gd name="connsiteY1" fmla="*/ 0 h 18288"/>
                      <a:gd name="connsiteX2" fmla="*/ 1273077 w 3182692"/>
                      <a:gd name="connsiteY2" fmla="*/ 0 h 18288"/>
                      <a:gd name="connsiteX3" fmla="*/ 1909615 w 3182692"/>
                      <a:gd name="connsiteY3" fmla="*/ 0 h 18288"/>
                      <a:gd name="connsiteX4" fmla="*/ 2482500 w 3182692"/>
                      <a:gd name="connsiteY4" fmla="*/ 0 h 18288"/>
                      <a:gd name="connsiteX5" fmla="*/ 3182692 w 3182692"/>
                      <a:gd name="connsiteY5" fmla="*/ 0 h 18288"/>
                      <a:gd name="connsiteX6" fmla="*/ 3182692 w 3182692"/>
                      <a:gd name="connsiteY6" fmla="*/ 18288 h 18288"/>
                      <a:gd name="connsiteX7" fmla="*/ 2609807 w 3182692"/>
                      <a:gd name="connsiteY7" fmla="*/ 18288 h 18288"/>
                      <a:gd name="connsiteX8" fmla="*/ 2068750 w 3182692"/>
                      <a:gd name="connsiteY8" fmla="*/ 18288 h 18288"/>
                      <a:gd name="connsiteX9" fmla="*/ 1432211 w 3182692"/>
                      <a:gd name="connsiteY9" fmla="*/ 18288 h 18288"/>
                      <a:gd name="connsiteX10" fmla="*/ 859327 w 3182692"/>
                      <a:gd name="connsiteY10" fmla="*/ 18288 h 18288"/>
                      <a:gd name="connsiteX11" fmla="*/ 0 w 3182692"/>
                      <a:gd name="connsiteY11" fmla="*/ 18288 h 18288"/>
                      <a:gd name="connsiteX12" fmla="*/ 0 w 3182692"/>
                      <a:gd name="connsiteY12" fmla="*/ 0 h 182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3182692" h="18288" fill="none" extrusionOk="0">
                        <a:moveTo>
                          <a:pt x="0" y="0"/>
                        </a:moveTo>
                        <a:cubicBezTo>
                          <a:pt x="253588" y="25878"/>
                          <a:pt x="409323" y="-5359"/>
                          <a:pt x="636538" y="0"/>
                        </a:cubicBezTo>
                        <a:cubicBezTo>
                          <a:pt x="863753" y="5359"/>
                          <a:pt x="1007727" y="-28"/>
                          <a:pt x="1273077" y="0"/>
                        </a:cubicBezTo>
                        <a:cubicBezTo>
                          <a:pt x="1538427" y="28"/>
                          <a:pt x="1698640" y="-12775"/>
                          <a:pt x="1909615" y="0"/>
                        </a:cubicBezTo>
                        <a:cubicBezTo>
                          <a:pt x="2120590" y="12775"/>
                          <a:pt x="2210293" y="-21823"/>
                          <a:pt x="2482500" y="0"/>
                        </a:cubicBezTo>
                        <a:cubicBezTo>
                          <a:pt x="2754708" y="21823"/>
                          <a:pt x="3004133" y="-28750"/>
                          <a:pt x="3182692" y="0"/>
                        </a:cubicBezTo>
                        <a:cubicBezTo>
                          <a:pt x="3183134" y="4516"/>
                          <a:pt x="3181865" y="12266"/>
                          <a:pt x="3182692" y="18288"/>
                        </a:cubicBezTo>
                        <a:cubicBezTo>
                          <a:pt x="2947402" y="22440"/>
                          <a:pt x="2876226" y="27191"/>
                          <a:pt x="2609807" y="18288"/>
                        </a:cubicBezTo>
                        <a:cubicBezTo>
                          <a:pt x="2343389" y="9385"/>
                          <a:pt x="2326689" y="25579"/>
                          <a:pt x="2068750" y="18288"/>
                        </a:cubicBezTo>
                        <a:cubicBezTo>
                          <a:pt x="1810811" y="10997"/>
                          <a:pt x="1713836" y="48219"/>
                          <a:pt x="1432211" y="18288"/>
                        </a:cubicBezTo>
                        <a:cubicBezTo>
                          <a:pt x="1150586" y="-11643"/>
                          <a:pt x="982765" y="3747"/>
                          <a:pt x="859327" y="18288"/>
                        </a:cubicBezTo>
                        <a:cubicBezTo>
                          <a:pt x="735889" y="32829"/>
                          <a:pt x="254183" y="35231"/>
                          <a:pt x="0" y="18288"/>
                        </a:cubicBezTo>
                        <a:cubicBezTo>
                          <a:pt x="-306" y="11477"/>
                          <a:pt x="485" y="4355"/>
                          <a:pt x="0" y="0"/>
                        </a:cubicBezTo>
                        <a:close/>
                      </a:path>
                      <a:path w="3182692" h="18288" stroke="0" extrusionOk="0">
                        <a:moveTo>
                          <a:pt x="0" y="0"/>
                        </a:moveTo>
                        <a:cubicBezTo>
                          <a:pt x="243108" y="-22426"/>
                          <a:pt x="387854" y="22949"/>
                          <a:pt x="572885" y="0"/>
                        </a:cubicBezTo>
                        <a:cubicBezTo>
                          <a:pt x="757916" y="-22949"/>
                          <a:pt x="923707" y="6797"/>
                          <a:pt x="1113942" y="0"/>
                        </a:cubicBezTo>
                        <a:cubicBezTo>
                          <a:pt x="1304177" y="-6797"/>
                          <a:pt x="1495991" y="20627"/>
                          <a:pt x="1686827" y="0"/>
                        </a:cubicBezTo>
                        <a:cubicBezTo>
                          <a:pt x="1877663" y="-20627"/>
                          <a:pt x="2170182" y="-20672"/>
                          <a:pt x="2323365" y="0"/>
                        </a:cubicBezTo>
                        <a:cubicBezTo>
                          <a:pt x="2476548" y="20672"/>
                          <a:pt x="2919164" y="6097"/>
                          <a:pt x="3182692" y="0"/>
                        </a:cubicBezTo>
                        <a:cubicBezTo>
                          <a:pt x="3183269" y="4624"/>
                          <a:pt x="3183511" y="11191"/>
                          <a:pt x="3182692" y="18288"/>
                        </a:cubicBezTo>
                        <a:cubicBezTo>
                          <a:pt x="3026065" y="-10849"/>
                          <a:pt x="2775006" y="23067"/>
                          <a:pt x="2546154" y="18288"/>
                        </a:cubicBezTo>
                        <a:cubicBezTo>
                          <a:pt x="2317302" y="13509"/>
                          <a:pt x="2168173" y="-8513"/>
                          <a:pt x="1845961" y="18288"/>
                        </a:cubicBezTo>
                        <a:cubicBezTo>
                          <a:pt x="1523749" y="45089"/>
                          <a:pt x="1450078" y="-844"/>
                          <a:pt x="1304904" y="18288"/>
                        </a:cubicBezTo>
                        <a:cubicBezTo>
                          <a:pt x="1159730" y="37420"/>
                          <a:pt x="942635" y="-10021"/>
                          <a:pt x="604711" y="18288"/>
                        </a:cubicBezTo>
                        <a:cubicBezTo>
                          <a:pt x="266787" y="46597"/>
                          <a:pt x="141927" y="-8395"/>
                          <a:pt x="0" y="18288"/>
                        </a:cubicBezTo>
                        <a:cubicBezTo>
                          <a:pt x="-171" y="12755"/>
                          <a:pt x="-690" y="793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94BE1841-A649-844C-89E7-F712ED517FB2}"/>
              </a:ext>
            </a:extLst>
          </p:cNvPr>
          <p:cNvSpPr txBox="1">
            <a:spLocks/>
          </p:cNvSpPr>
          <p:nvPr/>
        </p:nvSpPr>
        <p:spPr>
          <a:xfrm>
            <a:off x="631875" y="4569931"/>
            <a:ext cx="6444337" cy="372370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de-DE" sz="1500" b="1" dirty="0">
                <a:latin typeface="Arial"/>
                <a:cs typeface="Calibri Light"/>
              </a:rPr>
              <a:t>Pipeline Academy UG | Lisa-Marie Krause | 28.06.2021</a:t>
            </a:r>
            <a:endParaRPr lang="de-DE" sz="1500" b="1" dirty="0">
              <a:latin typeface="Arial"/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8CFC5579-CF3F-1E4F-9B0C-701580283D2B}"/>
              </a:ext>
            </a:extLst>
          </p:cNvPr>
          <p:cNvSpPr/>
          <p:nvPr/>
        </p:nvSpPr>
        <p:spPr>
          <a:xfrm>
            <a:off x="6787591" y="1045714"/>
            <a:ext cx="2356409" cy="91991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50"/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02E54D62-D23B-6B4B-A738-EB1C3901F8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1940" y="1295580"/>
            <a:ext cx="1987370" cy="420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15160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EA6FE70-6E74-EB45-902F-488583700A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Additionals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DF58EC9-575D-984B-B7CE-D1CFF9191B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178231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>
            <a:extLst>
              <a:ext uri="{FF2B5EF4-FFF2-40B4-BE49-F238E27FC236}">
                <a16:creationId xmlns:a16="http://schemas.microsoft.com/office/drawing/2014/main" id="{E7CAB675-8A2C-0E4E-B36A-84DD2C354803}"/>
              </a:ext>
            </a:extLst>
          </p:cNvPr>
          <p:cNvSpPr txBox="1"/>
          <p:nvPr/>
        </p:nvSpPr>
        <p:spPr>
          <a:xfrm>
            <a:off x="194310" y="811530"/>
            <a:ext cx="8766810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900"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de-DE" sz="1300" dirty="0"/>
              <a:t>CREATE VIEW </a:t>
            </a:r>
            <a:r>
              <a:rPr lang="de-DE" sz="1300" dirty="0" err="1"/>
              <a:t>invoice</a:t>
            </a:r>
            <a:r>
              <a:rPr lang="de-DE" sz="1300" dirty="0"/>
              <a:t> AS</a:t>
            </a:r>
            <a:br>
              <a:rPr lang="de-DE" sz="1300" dirty="0"/>
            </a:br>
            <a:endParaRPr lang="de-DE" sz="1300" dirty="0"/>
          </a:p>
          <a:p>
            <a:r>
              <a:rPr lang="de-DE" sz="1300" dirty="0"/>
              <a:t>WITH </a:t>
            </a:r>
            <a:r>
              <a:rPr lang="de-DE" sz="1300" dirty="0" err="1"/>
              <a:t>inv_temp</a:t>
            </a:r>
            <a:r>
              <a:rPr lang="de-DE" sz="1300" dirty="0"/>
              <a:t> AS (</a:t>
            </a:r>
          </a:p>
          <a:p>
            <a:r>
              <a:rPr lang="de-DE" sz="1300" dirty="0"/>
              <a:t>   SELECT</a:t>
            </a:r>
          </a:p>
          <a:p>
            <a:r>
              <a:rPr lang="de-DE" sz="1300" dirty="0"/>
              <a:t>      </a:t>
            </a:r>
            <a:r>
              <a:rPr lang="de-DE" sz="1300" dirty="0" err="1"/>
              <a:t>member.id</a:t>
            </a:r>
            <a:r>
              <a:rPr lang="de-DE" sz="1300" dirty="0"/>
              <a:t> AS </a:t>
            </a:r>
            <a:r>
              <a:rPr lang="de-DE" sz="1300" dirty="0" err="1"/>
              <a:t>member_id</a:t>
            </a:r>
            <a:r>
              <a:rPr lang="de-DE" sz="1300" dirty="0"/>
              <a:t>,</a:t>
            </a:r>
          </a:p>
          <a:p>
            <a:r>
              <a:rPr lang="de-DE" sz="1300" dirty="0"/>
              <a:t>      IIF(</a:t>
            </a:r>
            <a:r>
              <a:rPr lang="de-DE" sz="1300" dirty="0" err="1"/>
              <a:t>kid_status</a:t>
            </a:r>
            <a:r>
              <a:rPr lang="de-DE" sz="1300" dirty="0"/>
              <a:t>, </a:t>
            </a:r>
            <a:r>
              <a:rPr lang="de-DE" sz="1300" dirty="0" err="1"/>
              <a:t>lastname_parent</a:t>
            </a:r>
            <a:r>
              <a:rPr lang="de-DE" sz="1300" dirty="0"/>
              <a:t>||", "||</a:t>
            </a:r>
            <a:r>
              <a:rPr lang="de-DE" sz="1300" dirty="0" err="1"/>
              <a:t>surname_parent</a:t>
            </a:r>
            <a:r>
              <a:rPr lang="de-DE" sz="1300" dirty="0"/>
              <a:t>, </a:t>
            </a:r>
            <a:r>
              <a:rPr lang="de-DE" sz="1300" dirty="0" err="1"/>
              <a:t>lastname</a:t>
            </a:r>
            <a:r>
              <a:rPr lang="de-DE" sz="1300" dirty="0"/>
              <a:t>||", "||</a:t>
            </a:r>
            <a:r>
              <a:rPr lang="de-DE" sz="1300" dirty="0" err="1"/>
              <a:t>surname</a:t>
            </a:r>
            <a:r>
              <a:rPr lang="de-DE" sz="1300" dirty="0"/>
              <a:t>) AS </a:t>
            </a:r>
            <a:r>
              <a:rPr lang="de-DE" sz="1300" dirty="0" err="1"/>
              <a:t>name</a:t>
            </a:r>
            <a:r>
              <a:rPr lang="de-DE" sz="1300" dirty="0"/>
              <a:t>,</a:t>
            </a:r>
          </a:p>
          <a:p>
            <a:r>
              <a:rPr lang="de-DE" sz="1300" dirty="0"/>
              <a:t>      IIF(</a:t>
            </a:r>
            <a:r>
              <a:rPr lang="de-DE" sz="1300" dirty="0" err="1"/>
              <a:t>kid_status</a:t>
            </a:r>
            <a:r>
              <a:rPr lang="de-DE" sz="1300" dirty="0"/>
              <a:t>, </a:t>
            </a:r>
            <a:r>
              <a:rPr lang="de-DE" sz="1300" dirty="0" err="1"/>
              <a:t>lastname</a:t>
            </a:r>
            <a:r>
              <a:rPr lang="de-DE" sz="1300" dirty="0"/>
              <a:t> || ", " || </a:t>
            </a:r>
            <a:r>
              <a:rPr lang="de-DE" sz="1300" dirty="0" err="1"/>
              <a:t>surname</a:t>
            </a:r>
            <a:r>
              <a:rPr lang="de-DE" sz="1300" dirty="0"/>
              <a:t>, "") AS name2,</a:t>
            </a:r>
          </a:p>
          <a:p>
            <a:r>
              <a:rPr lang="de-DE" sz="1300" dirty="0"/>
              <a:t>      </a:t>
            </a:r>
            <a:r>
              <a:rPr lang="de-DE" sz="1300" dirty="0" err="1"/>
              <a:t>street</a:t>
            </a:r>
            <a:r>
              <a:rPr lang="de-DE" sz="1300" dirty="0"/>
              <a:t>,</a:t>
            </a:r>
          </a:p>
          <a:p>
            <a:r>
              <a:rPr lang="de-DE" sz="1300" dirty="0"/>
              <a:t>      </a:t>
            </a:r>
            <a:r>
              <a:rPr lang="de-DE" sz="1300" dirty="0" err="1"/>
              <a:t>zip_code</a:t>
            </a:r>
            <a:r>
              <a:rPr lang="de-DE" sz="1300" dirty="0"/>
              <a:t>,</a:t>
            </a:r>
          </a:p>
          <a:p>
            <a:r>
              <a:rPr lang="de-DE" sz="1300" dirty="0"/>
              <a:t>      </a:t>
            </a:r>
            <a:r>
              <a:rPr lang="de-DE" sz="1300" dirty="0" err="1"/>
              <a:t>city</a:t>
            </a:r>
            <a:r>
              <a:rPr lang="de-DE" sz="1300" dirty="0"/>
              <a:t>,</a:t>
            </a:r>
          </a:p>
          <a:p>
            <a:r>
              <a:rPr lang="de-DE" sz="1300" dirty="0"/>
              <a:t>      CAST(</a:t>
            </a:r>
            <a:r>
              <a:rPr lang="de-DE" sz="1300" dirty="0" err="1"/>
              <a:t>strftime</a:t>
            </a:r>
            <a:r>
              <a:rPr lang="de-DE" sz="1300" dirty="0"/>
              <a:t>("%m", </a:t>
            </a:r>
            <a:r>
              <a:rPr lang="de-DE" sz="1300" dirty="0" err="1"/>
              <a:t>date</a:t>
            </a:r>
            <a:r>
              <a:rPr lang="de-DE" sz="1300" dirty="0"/>
              <a:t>) AS INTEGER) AS </a:t>
            </a:r>
            <a:r>
              <a:rPr lang="de-DE" sz="1300" dirty="0" err="1"/>
              <a:t>inv_month</a:t>
            </a:r>
            <a:r>
              <a:rPr lang="de-DE" sz="1300" dirty="0"/>
              <a:t>,</a:t>
            </a:r>
          </a:p>
          <a:p>
            <a:r>
              <a:rPr lang="de-DE" sz="1300" dirty="0"/>
              <a:t>      </a:t>
            </a:r>
            <a:r>
              <a:rPr lang="de-DE" sz="1300" dirty="0" err="1"/>
              <a:t>schedule.date</a:t>
            </a:r>
            <a:r>
              <a:rPr lang="de-DE" sz="1300" dirty="0"/>
              <a:t> AS </a:t>
            </a:r>
            <a:r>
              <a:rPr lang="de-DE" sz="1300" dirty="0" err="1"/>
              <a:t>date</a:t>
            </a:r>
            <a:r>
              <a:rPr lang="de-DE" sz="1300" dirty="0"/>
              <a:t>,</a:t>
            </a:r>
          </a:p>
          <a:p>
            <a:r>
              <a:rPr lang="de-DE" sz="1300" dirty="0"/>
              <a:t>      </a:t>
            </a:r>
            <a:r>
              <a:rPr lang="de-DE" sz="1300" dirty="0" err="1"/>
              <a:t>schedule.price</a:t>
            </a:r>
            <a:r>
              <a:rPr lang="de-DE" sz="1300" dirty="0"/>
              <a:t> AS </a:t>
            </a:r>
            <a:r>
              <a:rPr lang="de-DE" sz="1300" dirty="0" err="1"/>
              <a:t>price</a:t>
            </a:r>
            <a:r>
              <a:rPr lang="de-DE" sz="1300" dirty="0"/>
              <a:t>,</a:t>
            </a:r>
          </a:p>
          <a:p>
            <a:r>
              <a:rPr lang="de-DE" sz="1300" dirty="0"/>
              <a:t>      </a:t>
            </a:r>
            <a:r>
              <a:rPr lang="de-DE" sz="1300" dirty="0" err="1"/>
              <a:t>schedule.coach</a:t>
            </a:r>
            <a:r>
              <a:rPr lang="de-DE" sz="1300" dirty="0"/>
              <a:t> AS </a:t>
            </a:r>
            <a:r>
              <a:rPr lang="de-DE" sz="1300" dirty="0" err="1"/>
              <a:t>coach</a:t>
            </a:r>
            <a:r>
              <a:rPr lang="de-DE" sz="1300" dirty="0"/>
              <a:t>,</a:t>
            </a:r>
          </a:p>
          <a:p>
            <a:r>
              <a:rPr lang="de-DE" sz="1300" dirty="0"/>
              <a:t>      </a:t>
            </a:r>
            <a:r>
              <a:rPr lang="de-DE" sz="1300" dirty="0" err="1"/>
              <a:t>schedule.name</a:t>
            </a:r>
            <a:r>
              <a:rPr lang="de-DE" sz="1300" dirty="0"/>
              <a:t> AS </a:t>
            </a:r>
            <a:r>
              <a:rPr lang="de-DE" sz="1300" dirty="0" err="1"/>
              <a:t>description</a:t>
            </a:r>
            <a:endParaRPr lang="de-DE" sz="1300" dirty="0"/>
          </a:p>
          <a:p>
            <a:r>
              <a:rPr lang="de-DE" sz="1300" dirty="0"/>
              <a:t>     FROM </a:t>
            </a:r>
            <a:r>
              <a:rPr lang="de-DE" sz="1300" dirty="0" err="1"/>
              <a:t>schedule</a:t>
            </a:r>
            <a:endParaRPr lang="de-DE" sz="1300" dirty="0"/>
          </a:p>
          <a:p>
            <a:r>
              <a:rPr lang="de-DE" sz="1300" dirty="0"/>
              <a:t>     JOIN </a:t>
            </a:r>
            <a:r>
              <a:rPr lang="de-DE" sz="1300" dirty="0" err="1"/>
              <a:t>lesson</a:t>
            </a:r>
            <a:r>
              <a:rPr lang="de-DE" sz="1300" dirty="0"/>
              <a:t> ON </a:t>
            </a:r>
            <a:r>
              <a:rPr lang="de-DE" sz="1300" dirty="0" err="1"/>
              <a:t>schedule.id</a:t>
            </a:r>
            <a:r>
              <a:rPr lang="de-DE" sz="1300" dirty="0"/>
              <a:t> = </a:t>
            </a:r>
            <a:r>
              <a:rPr lang="de-DE" sz="1300" dirty="0" err="1"/>
              <a:t>lesson.schedule_id</a:t>
            </a:r>
            <a:endParaRPr lang="de-DE" sz="1300" dirty="0"/>
          </a:p>
          <a:p>
            <a:r>
              <a:rPr lang="de-DE" sz="1300" dirty="0"/>
              <a:t>     JOIN </a:t>
            </a:r>
            <a:r>
              <a:rPr lang="de-DE" sz="1300" dirty="0" err="1"/>
              <a:t>member</a:t>
            </a:r>
            <a:r>
              <a:rPr lang="de-DE" sz="1300" dirty="0"/>
              <a:t> ON </a:t>
            </a:r>
            <a:r>
              <a:rPr lang="de-DE" sz="1300" dirty="0" err="1"/>
              <a:t>lesson.participant_id</a:t>
            </a:r>
            <a:r>
              <a:rPr lang="de-DE" sz="1300" dirty="0"/>
              <a:t> = </a:t>
            </a:r>
            <a:r>
              <a:rPr lang="de-DE" sz="1300" dirty="0" err="1"/>
              <a:t>member.id</a:t>
            </a:r>
            <a:endParaRPr lang="de-DE" sz="1300" dirty="0"/>
          </a:p>
          <a:p>
            <a:r>
              <a:rPr lang="de-DE" sz="1300" dirty="0"/>
              <a:t>     ),</a:t>
            </a:r>
          </a:p>
          <a:p>
            <a:r>
              <a:rPr lang="de-DE" sz="1300" dirty="0"/>
              <a:t>    </a:t>
            </a:r>
            <a:r>
              <a:rPr lang="de-DE" sz="1300" dirty="0" err="1"/>
              <a:t>inv_stage</a:t>
            </a:r>
            <a:r>
              <a:rPr lang="de-DE" sz="1300" dirty="0"/>
              <a:t> AS (</a:t>
            </a:r>
          </a:p>
          <a:p>
            <a:r>
              <a:rPr lang="de-DE" sz="1300" dirty="0"/>
              <a:t>    SELECT *,</a:t>
            </a:r>
          </a:p>
          <a:p>
            <a:r>
              <a:rPr lang="de-DE" sz="1300" dirty="0"/>
              <a:t>    (CAST(</a:t>
            </a:r>
            <a:r>
              <a:rPr lang="de-DE" sz="1300" dirty="0" err="1"/>
              <a:t>member_id</a:t>
            </a:r>
            <a:r>
              <a:rPr lang="de-DE" sz="1300" dirty="0"/>
              <a:t> AS TEXT) || "-" || CAST(</a:t>
            </a:r>
            <a:r>
              <a:rPr lang="de-DE" sz="1300" dirty="0" err="1"/>
              <a:t>inv_month</a:t>
            </a:r>
            <a:r>
              <a:rPr lang="de-DE" sz="1300" dirty="0"/>
              <a:t> AS TEXT)) AS </a:t>
            </a:r>
            <a:r>
              <a:rPr lang="de-DE" sz="1300" dirty="0" err="1"/>
              <a:t>inv_id</a:t>
            </a:r>
            <a:r>
              <a:rPr lang="de-DE" sz="1300" dirty="0"/>
              <a:t>,</a:t>
            </a:r>
          </a:p>
          <a:p>
            <a:r>
              <a:rPr lang="de-DE" sz="1300" dirty="0"/>
              <a:t>    MAX(</a:t>
            </a:r>
            <a:r>
              <a:rPr lang="de-DE" sz="1300" dirty="0" err="1"/>
              <a:t>date</a:t>
            </a:r>
            <a:r>
              <a:rPr lang="de-DE" sz="1300" dirty="0"/>
              <a:t>) OVER (PARTITION BY </a:t>
            </a:r>
            <a:r>
              <a:rPr lang="de-DE" sz="1300" dirty="0" err="1"/>
              <a:t>inv_month</a:t>
            </a:r>
            <a:r>
              <a:rPr lang="de-DE" sz="1300" dirty="0"/>
              <a:t> ORDER BY </a:t>
            </a:r>
            <a:r>
              <a:rPr lang="de-DE" sz="1300" dirty="0" err="1"/>
              <a:t>member_id</a:t>
            </a:r>
            <a:r>
              <a:rPr lang="de-DE" sz="1300" dirty="0"/>
              <a:t> ) AS </a:t>
            </a:r>
            <a:r>
              <a:rPr lang="de-DE" sz="1300" dirty="0" err="1"/>
              <a:t>last_date</a:t>
            </a:r>
            <a:endParaRPr lang="de-DE" sz="1300" dirty="0"/>
          </a:p>
          <a:p>
            <a:r>
              <a:rPr lang="de-DE" sz="1300" dirty="0"/>
              <a:t>    FROM </a:t>
            </a:r>
            <a:r>
              <a:rPr lang="de-DE" sz="1300" dirty="0" err="1"/>
              <a:t>inv_temp</a:t>
            </a:r>
            <a:endParaRPr lang="de-DE" sz="1300" dirty="0"/>
          </a:p>
          <a:p>
            <a:r>
              <a:rPr lang="de-DE" sz="1300" dirty="0"/>
              <a:t>    )</a:t>
            </a:r>
          </a:p>
          <a:p>
            <a:r>
              <a:rPr lang="de-DE" sz="1300" dirty="0"/>
              <a:t> SELECT *, DATE(last_date,"+1 </a:t>
            </a:r>
            <a:r>
              <a:rPr lang="de-DE" sz="1300" dirty="0" err="1"/>
              <a:t>months</a:t>
            </a:r>
            <a:r>
              <a:rPr lang="de-DE" sz="1300" dirty="0"/>
              <a:t>","</a:t>
            </a:r>
            <a:r>
              <a:rPr lang="de-DE" sz="1300" dirty="0" err="1"/>
              <a:t>weekday</a:t>
            </a:r>
            <a:r>
              <a:rPr lang="de-DE" sz="1300" dirty="0"/>
              <a:t> 1") AS </a:t>
            </a:r>
            <a:r>
              <a:rPr lang="de-DE" sz="1300" dirty="0" err="1"/>
              <a:t>inv_due_date</a:t>
            </a:r>
            <a:endParaRPr lang="de-DE" sz="1300" dirty="0"/>
          </a:p>
          <a:p>
            <a:r>
              <a:rPr lang="de-DE" sz="1300" dirty="0"/>
              <a:t> FROM </a:t>
            </a:r>
            <a:r>
              <a:rPr lang="de-DE" sz="1300" dirty="0" err="1"/>
              <a:t>inv_stage</a:t>
            </a:r>
            <a:endParaRPr lang="de-DE" sz="1300" dirty="0"/>
          </a:p>
          <a:p>
            <a:endParaRPr lang="de-DE" sz="1300" dirty="0"/>
          </a:p>
        </p:txBody>
      </p:sp>
    </p:spTree>
    <p:extLst>
      <p:ext uri="{BB962C8B-B14F-4D97-AF65-F5344CB8AC3E}">
        <p14:creationId xmlns:p14="http://schemas.microsoft.com/office/powerpoint/2010/main" val="24991837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 descr="Ein Bild, das Sportwettkampf, Sport, Tennis, drinnen enthält.&#10;&#10;Automatisch generierte Beschreibung">
            <a:extLst>
              <a:ext uri="{FF2B5EF4-FFF2-40B4-BE49-F238E27FC236}">
                <a16:creationId xmlns:a16="http://schemas.microsoft.com/office/drawing/2014/main" id="{6246258E-CC44-274B-B8C7-F94CC03E311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t="30040"/>
          <a:stretch/>
        </p:blipFill>
        <p:spPr>
          <a:xfrm>
            <a:off x="-56045" y="-545690"/>
            <a:ext cx="9336232" cy="4337430"/>
          </a:xfrm>
          <a:prstGeom prst="rect">
            <a:avLst/>
          </a:prstGeom>
        </p:spPr>
      </p:pic>
      <p:sp>
        <p:nvSpPr>
          <p:cNvPr id="32" name="Rectangle 6">
            <a:extLst>
              <a:ext uri="{FF2B5EF4-FFF2-40B4-BE49-F238E27FC236}">
                <a16:creationId xmlns:a16="http://schemas.microsoft.com/office/drawing/2014/main" id="{45D6BF2A-685D-E747-BD15-3D4C9DEF4664}"/>
              </a:ext>
            </a:extLst>
          </p:cNvPr>
          <p:cNvSpPr/>
          <p:nvPr/>
        </p:nvSpPr>
        <p:spPr bwMode="auto">
          <a:xfrm>
            <a:off x="-56046" y="-579616"/>
            <a:ext cx="9598251" cy="4371356"/>
          </a:xfrm>
          <a:prstGeom prst="rect">
            <a:avLst/>
          </a:prstGeom>
          <a:solidFill>
            <a:schemeClr val="accent4">
              <a:lumMod val="40000"/>
              <a:lumOff val="60000"/>
              <a:alpha val="37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5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6958CB9-7AA0-4767-AF77-E08C06DC3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cs typeface="Calibri Light"/>
              </a:rPr>
              <a:t>Situation &amp; </a:t>
            </a:r>
            <a:r>
              <a:rPr lang="de-DE" dirty="0" err="1">
                <a:cs typeface="Calibri Light"/>
              </a:rPr>
              <a:t>Objective</a:t>
            </a:r>
            <a:endParaRPr lang="de-DE" dirty="0"/>
          </a:p>
        </p:txBody>
      </p:sp>
      <p:grpSp>
        <p:nvGrpSpPr>
          <p:cNvPr id="39" name="Gruppieren 38">
            <a:extLst>
              <a:ext uri="{FF2B5EF4-FFF2-40B4-BE49-F238E27FC236}">
                <a16:creationId xmlns:a16="http://schemas.microsoft.com/office/drawing/2014/main" id="{C4D83C15-EF3F-4DE3-85D6-B0F792FEE970}"/>
              </a:ext>
            </a:extLst>
          </p:cNvPr>
          <p:cNvGrpSpPr/>
          <p:nvPr/>
        </p:nvGrpSpPr>
        <p:grpSpPr>
          <a:xfrm>
            <a:off x="461188" y="3126526"/>
            <a:ext cx="2102073" cy="3061632"/>
            <a:chOff x="1366209" y="3342994"/>
            <a:chExt cx="2802763" cy="4082181"/>
          </a:xfrm>
        </p:grpSpPr>
        <p:sp>
          <p:nvSpPr>
            <p:cNvPr id="24" name="Freeform 41">
              <a:extLst>
                <a:ext uri="{FF2B5EF4-FFF2-40B4-BE49-F238E27FC236}">
                  <a16:creationId xmlns:a16="http://schemas.microsoft.com/office/drawing/2014/main" id="{E59DB812-41E4-4021-8E3A-7C9DF2D4295B}"/>
                </a:ext>
              </a:extLst>
            </p:cNvPr>
            <p:cNvSpPr/>
            <p:nvPr/>
          </p:nvSpPr>
          <p:spPr bwMode="auto">
            <a:xfrm>
              <a:off x="2079439" y="3342994"/>
              <a:ext cx="1294848" cy="1294848"/>
            </a:xfrm>
            <a:custGeom>
              <a:avLst/>
              <a:gdLst>
                <a:gd name="connsiteX0" fmla="*/ 680692 w 1361384"/>
                <a:gd name="connsiteY0" fmla="*/ 0 h 1361384"/>
                <a:gd name="connsiteX1" fmla="*/ 806418 w 1361384"/>
                <a:gd name="connsiteY1" fmla="*/ 52077 h 1361384"/>
                <a:gd name="connsiteX2" fmla="*/ 1309307 w 1361384"/>
                <a:gd name="connsiteY2" fmla="*/ 554966 h 1361384"/>
                <a:gd name="connsiteX3" fmla="*/ 1309307 w 1361384"/>
                <a:gd name="connsiteY3" fmla="*/ 806419 h 1361384"/>
                <a:gd name="connsiteX4" fmla="*/ 806418 w 1361384"/>
                <a:gd name="connsiteY4" fmla="*/ 1309307 h 1361384"/>
                <a:gd name="connsiteX5" fmla="*/ 554966 w 1361384"/>
                <a:gd name="connsiteY5" fmla="*/ 1309307 h 1361384"/>
                <a:gd name="connsiteX6" fmla="*/ 52077 w 1361384"/>
                <a:gd name="connsiteY6" fmla="*/ 806419 h 1361384"/>
                <a:gd name="connsiteX7" fmla="*/ 52077 w 1361384"/>
                <a:gd name="connsiteY7" fmla="*/ 554966 h 1361384"/>
                <a:gd name="connsiteX8" fmla="*/ 554966 w 1361384"/>
                <a:gd name="connsiteY8" fmla="*/ 52077 h 1361384"/>
                <a:gd name="connsiteX9" fmla="*/ 680692 w 1361384"/>
                <a:gd name="connsiteY9" fmla="*/ 0 h 1361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61384" h="1361384">
                  <a:moveTo>
                    <a:pt x="680692" y="0"/>
                  </a:moveTo>
                  <a:cubicBezTo>
                    <a:pt x="726196" y="0"/>
                    <a:pt x="771700" y="17359"/>
                    <a:pt x="806418" y="52077"/>
                  </a:cubicBezTo>
                  <a:lnTo>
                    <a:pt x="1309307" y="554966"/>
                  </a:lnTo>
                  <a:cubicBezTo>
                    <a:pt x="1378744" y="624402"/>
                    <a:pt x="1378744" y="736982"/>
                    <a:pt x="1309307" y="806419"/>
                  </a:cubicBezTo>
                  <a:lnTo>
                    <a:pt x="806418" y="1309307"/>
                  </a:lnTo>
                  <a:cubicBezTo>
                    <a:pt x="736982" y="1378744"/>
                    <a:pt x="624402" y="1378744"/>
                    <a:pt x="554966" y="1309307"/>
                  </a:cubicBezTo>
                  <a:lnTo>
                    <a:pt x="52077" y="806419"/>
                  </a:lnTo>
                  <a:cubicBezTo>
                    <a:pt x="-17360" y="736982"/>
                    <a:pt x="-17360" y="624402"/>
                    <a:pt x="52077" y="554966"/>
                  </a:cubicBezTo>
                  <a:lnTo>
                    <a:pt x="554966" y="52077"/>
                  </a:lnTo>
                  <a:cubicBezTo>
                    <a:pt x="589684" y="17359"/>
                    <a:pt x="635188" y="0"/>
                    <a:pt x="680692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rtlCol="0" anchor="ctr" anchorCtr="0" compatLnSpc="1">
              <a:prstTxWarp prst="textNoShape">
                <a:avLst/>
              </a:prstTxWarp>
            </a:bodyPr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3200" b="1" dirty="0">
                <a:solidFill>
                  <a:schemeClr val="bg1"/>
                </a:solidFill>
              </a:endParaRPr>
            </a:p>
          </p:txBody>
        </p:sp>
        <p:sp>
          <p:nvSpPr>
            <p:cNvPr id="25" name="Freeform 27">
              <a:extLst>
                <a:ext uri="{FF2B5EF4-FFF2-40B4-BE49-F238E27FC236}">
                  <a16:creationId xmlns:a16="http://schemas.microsoft.com/office/drawing/2014/main" id="{211C846B-FB7B-418E-9452-31258A82871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80281" y="3835228"/>
              <a:ext cx="493167" cy="293087"/>
            </a:xfrm>
            <a:custGeom>
              <a:avLst/>
              <a:gdLst>
                <a:gd name="T0" fmla="*/ 1585 w 3789"/>
                <a:gd name="T1" fmla="*/ 738 h 2251"/>
                <a:gd name="T2" fmla="*/ 1405 w 3789"/>
                <a:gd name="T3" fmla="*/ 1067 h 2251"/>
                <a:gd name="T4" fmla="*/ 1509 w 3789"/>
                <a:gd name="T5" fmla="*/ 1435 h 2251"/>
                <a:gd name="T6" fmla="*/ 1837 w 3789"/>
                <a:gd name="T7" fmla="*/ 1616 h 2251"/>
                <a:gd name="T8" fmla="*/ 2204 w 3789"/>
                <a:gd name="T9" fmla="*/ 1511 h 2251"/>
                <a:gd name="T10" fmla="*/ 2385 w 3789"/>
                <a:gd name="T11" fmla="*/ 1184 h 2251"/>
                <a:gd name="T12" fmla="*/ 2280 w 3789"/>
                <a:gd name="T13" fmla="*/ 815 h 2251"/>
                <a:gd name="T14" fmla="*/ 1952 w 3789"/>
                <a:gd name="T15" fmla="*/ 635 h 2251"/>
                <a:gd name="T16" fmla="*/ 2240 w 3789"/>
                <a:gd name="T17" fmla="*/ 393 h 2251"/>
                <a:gd name="T18" fmla="*/ 2592 w 3789"/>
                <a:gd name="T19" fmla="*/ 718 h 2251"/>
                <a:gd name="T20" fmla="*/ 2699 w 3789"/>
                <a:gd name="T21" fmla="*/ 1201 h 2251"/>
                <a:gd name="T22" fmla="*/ 2496 w 3789"/>
                <a:gd name="T23" fmla="*/ 1663 h 2251"/>
                <a:gd name="T24" fmla="*/ 2065 w 3789"/>
                <a:gd name="T25" fmla="*/ 1916 h 2251"/>
                <a:gd name="T26" fmla="*/ 2361 w 3789"/>
                <a:gd name="T27" fmla="*/ 1870 h 2251"/>
                <a:gd name="T28" fmla="*/ 2863 w 3789"/>
                <a:gd name="T29" fmla="*/ 1645 h 2251"/>
                <a:gd name="T30" fmla="*/ 3213 w 3789"/>
                <a:gd name="T31" fmla="*/ 1368 h 2251"/>
                <a:gd name="T32" fmla="*/ 3400 w 3789"/>
                <a:gd name="T33" fmla="*/ 1164 h 2251"/>
                <a:gd name="T34" fmla="*/ 3412 w 3789"/>
                <a:gd name="T35" fmla="*/ 1103 h 2251"/>
                <a:gd name="T36" fmla="*/ 3251 w 3789"/>
                <a:gd name="T37" fmla="*/ 915 h 2251"/>
                <a:gd name="T38" fmla="*/ 2921 w 3789"/>
                <a:gd name="T39" fmla="*/ 640 h 2251"/>
                <a:gd name="T40" fmla="*/ 2433 w 3789"/>
                <a:gd name="T41" fmla="*/ 399 h 2251"/>
                <a:gd name="T42" fmla="*/ 1874 w 3789"/>
                <a:gd name="T43" fmla="*/ 315 h 2251"/>
                <a:gd name="T44" fmla="*/ 1274 w 3789"/>
                <a:gd name="T45" fmla="*/ 432 h 2251"/>
                <a:gd name="T46" fmla="*/ 817 w 3789"/>
                <a:gd name="T47" fmla="*/ 684 h 2251"/>
                <a:gd name="T48" fmla="*/ 513 w 3789"/>
                <a:gd name="T49" fmla="*/ 953 h 2251"/>
                <a:gd name="T50" fmla="*/ 375 w 3789"/>
                <a:gd name="T51" fmla="*/ 1114 h 2251"/>
                <a:gd name="T52" fmla="*/ 413 w 3789"/>
                <a:gd name="T53" fmla="*/ 1184 h 2251"/>
                <a:gd name="T54" fmla="*/ 621 w 3789"/>
                <a:gd name="T55" fmla="*/ 1406 h 2251"/>
                <a:gd name="T56" fmla="*/ 991 w 3789"/>
                <a:gd name="T57" fmla="*/ 1683 h 2251"/>
                <a:gd name="T58" fmla="*/ 1511 w 3789"/>
                <a:gd name="T59" fmla="*/ 1892 h 2251"/>
                <a:gd name="T60" fmla="*/ 1653 w 3789"/>
                <a:gd name="T61" fmla="*/ 1898 h 2251"/>
                <a:gd name="T62" fmla="*/ 1248 w 3789"/>
                <a:gd name="T63" fmla="*/ 1608 h 2251"/>
                <a:gd name="T64" fmla="*/ 1086 w 3789"/>
                <a:gd name="T65" fmla="*/ 1125 h 2251"/>
                <a:gd name="T66" fmla="*/ 1248 w 3789"/>
                <a:gd name="T67" fmla="*/ 643 h 2251"/>
                <a:gd name="T68" fmla="*/ 1653 w 3789"/>
                <a:gd name="T69" fmla="*/ 352 h 2251"/>
                <a:gd name="T70" fmla="*/ 2197 w 3789"/>
                <a:gd name="T71" fmla="*/ 22 h 2251"/>
                <a:gd name="T72" fmla="*/ 2806 w 3789"/>
                <a:gd name="T73" fmla="*/ 214 h 2251"/>
                <a:gd name="T74" fmla="*/ 3270 w 3789"/>
                <a:gd name="T75" fmla="*/ 510 h 2251"/>
                <a:gd name="T76" fmla="*/ 3583 w 3789"/>
                <a:gd name="T77" fmla="*/ 808 h 2251"/>
                <a:gd name="T78" fmla="*/ 3737 w 3789"/>
                <a:gd name="T79" fmla="*/ 998 h 2251"/>
                <a:gd name="T80" fmla="*/ 3789 w 3789"/>
                <a:gd name="T81" fmla="*/ 1123 h 2251"/>
                <a:gd name="T82" fmla="*/ 3737 w 3789"/>
                <a:gd name="T83" fmla="*/ 1254 h 2251"/>
                <a:gd name="T84" fmla="*/ 3586 w 3789"/>
                <a:gd name="T85" fmla="*/ 1447 h 2251"/>
                <a:gd name="T86" fmla="*/ 3277 w 3789"/>
                <a:gd name="T87" fmla="*/ 1749 h 2251"/>
                <a:gd name="T88" fmla="*/ 2814 w 3789"/>
                <a:gd name="T89" fmla="*/ 2046 h 2251"/>
                <a:gd name="T90" fmla="*/ 2202 w 3789"/>
                <a:gd name="T91" fmla="*/ 2232 h 2251"/>
                <a:gd name="T92" fmla="*/ 1477 w 3789"/>
                <a:gd name="T93" fmla="*/ 2203 h 2251"/>
                <a:gd name="T94" fmla="*/ 870 w 3789"/>
                <a:gd name="T95" fmla="*/ 1977 h 2251"/>
                <a:gd name="T96" fmla="*/ 427 w 3789"/>
                <a:gd name="T97" fmla="*/ 1665 h 2251"/>
                <a:gd name="T98" fmla="*/ 148 w 3789"/>
                <a:gd name="T99" fmla="*/ 1379 h 2251"/>
                <a:gd name="T100" fmla="*/ 38 w 3789"/>
                <a:gd name="T101" fmla="*/ 1233 h 2251"/>
                <a:gd name="T102" fmla="*/ 2 w 3789"/>
                <a:gd name="T103" fmla="*/ 1101 h 2251"/>
                <a:gd name="T104" fmla="*/ 64 w 3789"/>
                <a:gd name="T105" fmla="*/ 981 h 2251"/>
                <a:gd name="T106" fmla="*/ 243 w 3789"/>
                <a:gd name="T107" fmla="*/ 770 h 2251"/>
                <a:gd name="T108" fmla="*/ 580 w 3789"/>
                <a:gd name="T109" fmla="*/ 465 h 2251"/>
                <a:gd name="T110" fmla="*/ 1066 w 3789"/>
                <a:gd name="T111" fmla="*/ 177 h 2251"/>
                <a:gd name="T112" fmla="*/ 1691 w 3789"/>
                <a:gd name="T113" fmla="*/ 11 h 2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789" h="2251">
                  <a:moveTo>
                    <a:pt x="1894" y="631"/>
                  </a:moveTo>
                  <a:lnTo>
                    <a:pt x="1837" y="635"/>
                  </a:lnTo>
                  <a:lnTo>
                    <a:pt x="1780" y="644"/>
                  </a:lnTo>
                  <a:lnTo>
                    <a:pt x="1728" y="660"/>
                  </a:lnTo>
                  <a:lnTo>
                    <a:pt x="1677" y="681"/>
                  </a:lnTo>
                  <a:lnTo>
                    <a:pt x="1630" y="707"/>
                  </a:lnTo>
                  <a:lnTo>
                    <a:pt x="1585" y="738"/>
                  </a:lnTo>
                  <a:lnTo>
                    <a:pt x="1546" y="775"/>
                  </a:lnTo>
                  <a:lnTo>
                    <a:pt x="1509" y="816"/>
                  </a:lnTo>
                  <a:lnTo>
                    <a:pt x="1478" y="860"/>
                  </a:lnTo>
                  <a:lnTo>
                    <a:pt x="1451" y="907"/>
                  </a:lnTo>
                  <a:lnTo>
                    <a:pt x="1431" y="958"/>
                  </a:lnTo>
                  <a:lnTo>
                    <a:pt x="1414" y="1011"/>
                  </a:lnTo>
                  <a:lnTo>
                    <a:pt x="1405" y="1067"/>
                  </a:lnTo>
                  <a:lnTo>
                    <a:pt x="1402" y="1125"/>
                  </a:lnTo>
                  <a:lnTo>
                    <a:pt x="1405" y="1184"/>
                  </a:lnTo>
                  <a:lnTo>
                    <a:pt x="1414" y="1239"/>
                  </a:lnTo>
                  <a:lnTo>
                    <a:pt x="1429" y="1293"/>
                  </a:lnTo>
                  <a:lnTo>
                    <a:pt x="1451" y="1344"/>
                  </a:lnTo>
                  <a:lnTo>
                    <a:pt x="1478" y="1391"/>
                  </a:lnTo>
                  <a:lnTo>
                    <a:pt x="1509" y="1435"/>
                  </a:lnTo>
                  <a:lnTo>
                    <a:pt x="1545" y="1475"/>
                  </a:lnTo>
                  <a:lnTo>
                    <a:pt x="1585" y="1511"/>
                  </a:lnTo>
                  <a:lnTo>
                    <a:pt x="1629" y="1542"/>
                  </a:lnTo>
                  <a:lnTo>
                    <a:pt x="1677" y="1569"/>
                  </a:lnTo>
                  <a:lnTo>
                    <a:pt x="1728" y="1591"/>
                  </a:lnTo>
                  <a:lnTo>
                    <a:pt x="1780" y="1606"/>
                  </a:lnTo>
                  <a:lnTo>
                    <a:pt x="1837" y="1616"/>
                  </a:lnTo>
                  <a:lnTo>
                    <a:pt x="1894" y="1620"/>
                  </a:lnTo>
                  <a:lnTo>
                    <a:pt x="1953" y="1616"/>
                  </a:lnTo>
                  <a:lnTo>
                    <a:pt x="2008" y="1606"/>
                  </a:lnTo>
                  <a:lnTo>
                    <a:pt x="2062" y="1591"/>
                  </a:lnTo>
                  <a:lnTo>
                    <a:pt x="2113" y="1569"/>
                  </a:lnTo>
                  <a:lnTo>
                    <a:pt x="2160" y="1542"/>
                  </a:lnTo>
                  <a:lnTo>
                    <a:pt x="2204" y="1511"/>
                  </a:lnTo>
                  <a:lnTo>
                    <a:pt x="2244" y="1475"/>
                  </a:lnTo>
                  <a:lnTo>
                    <a:pt x="2280" y="1435"/>
                  </a:lnTo>
                  <a:lnTo>
                    <a:pt x="2311" y="1391"/>
                  </a:lnTo>
                  <a:lnTo>
                    <a:pt x="2337" y="1343"/>
                  </a:lnTo>
                  <a:lnTo>
                    <a:pt x="2359" y="1292"/>
                  </a:lnTo>
                  <a:lnTo>
                    <a:pt x="2374" y="1239"/>
                  </a:lnTo>
                  <a:lnTo>
                    <a:pt x="2385" y="1184"/>
                  </a:lnTo>
                  <a:lnTo>
                    <a:pt x="2387" y="1125"/>
                  </a:lnTo>
                  <a:lnTo>
                    <a:pt x="2385" y="1067"/>
                  </a:lnTo>
                  <a:lnTo>
                    <a:pt x="2374" y="1011"/>
                  </a:lnTo>
                  <a:lnTo>
                    <a:pt x="2359" y="958"/>
                  </a:lnTo>
                  <a:lnTo>
                    <a:pt x="2337" y="907"/>
                  </a:lnTo>
                  <a:lnTo>
                    <a:pt x="2311" y="858"/>
                  </a:lnTo>
                  <a:lnTo>
                    <a:pt x="2280" y="815"/>
                  </a:lnTo>
                  <a:lnTo>
                    <a:pt x="2244" y="774"/>
                  </a:lnTo>
                  <a:lnTo>
                    <a:pt x="2204" y="738"/>
                  </a:lnTo>
                  <a:lnTo>
                    <a:pt x="2160" y="707"/>
                  </a:lnTo>
                  <a:lnTo>
                    <a:pt x="2112" y="681"/>
                  </a:lnTo>
                  <a:lnTo>
                    <a:pt x="2061" y="660"/>
                  </a:lnTo>
                  <a:lnTo>
                    <a:pt x="2008" y="644"/>
                  </a:lnTo>
                  <a:lnTo>
                    <a:pt x="1952" y="635"/>
                  </a:lnTo>
                  <a:lnTo>
                    <a:pt x="1894" y="631"/>
                  </a:lnTo>
                  <a:close/>
                  <a:moveTo>
                    <a:pt x="1894" y="315"/>
                  </a:moveTo>
                  <a:lnTo>
                    <a:pt x="1968" y="319"/>
                  </a:lnTo>
                  <a:lnTo>
                    <a:pt x="2039" y="329"/>
                  </a:lnTo>
                  <a:lnTo>
                    <a:pt x="2108" y="345"/>
                  </a:lnTo>
                  <a:lnTo>
                    <a:pt x="2175" y="367"/>
                  </a:lnTo>
                  <a:lnTo>
                    <a:pt x="2240" y="393"/>
                  </a:lnTo>
                  <a:lnTo>
                    <a:pt x="2302" y="427"/>
                  </a:lnTo>
                  <a:lnTo>
                    <a:pt x="2359" y="464"/>
                  </a:lnTo>
                  <a:lnTo>
                    <a:pt x="2415" y="507"/>
                  </a:lnTo>
                  <a:lnTo>
                    <a:pt x="2465" y="554"/>
                  </a:lnTo>
                  <a:lnTo>
                    <a:pt x="2511" y="605"/>
                  </a:lnTo>
                  <a:lnTo>
                    <a:pt x="2554" y="659"/>
                  </a:lnTo>
                  <a:lnTo>
                    <a:pt x="2592" y="718"/>
                  </a:lnTo>
                  <a:lnTo>
                    <a:pt x="2624" y="779"/>
                  </a:lnTo>
                  <a:lnTo>
                    <a:pt x="2652" y="843"/>
                  </a:lnTo>
                  <a:lnTo>
                    <a:pt x="2674" y="910"/>
                  </a:lnTo>
                  <a:lnTo>
                    <a:pt x="2690" y="981"/>
                  </a:lnTo>
                  <a:lnTo>
                    <a:pt x="2699" y="1052"/>
                  </a:lnTo>
                  <a:lnTo>
                    <a:pt x="2702" y="1125"/>
                  </a:lnTo>
                  <a:lnTo>
                    <a:pt x="2699" y="1201"/>
                  </a:lnTo>
                  <a:lnTo>
                    <a:pt x="2689" y="1276"/>
                  </a:lnTo>
                  <a:lnTo>
                    <a:pt x="2671" y="1349"/>
                  </a:lnTo>
                  <a:lnTo>
                    <a:pt x="2647" y="1418"/>
                  </a:lnTo>
                  <a:lnTo>
                    <a:pt x="2617" y="1485"/>
                  </a:lnTo>
                  <a:lnTo>
                    <a:pt x="2583" y="1548"/>
                  </a:lnTo>
                  <a:lnTo>
                    <a:pt x="2542" y="1608"/>
                  </a:lnTo>
                  <a:lnTo>
                    <a:pt x="2496" y="1663"/>
                  </a:lnTo>
                  <a:lnTo>
                    <a:pt x="2446" y="1715"/>
                  </a:lnTo>
                  <a:lnTo>
                    <a:pt x="2392" y="1763"/>
                  </a:lnTo>
                  <a:lnTo>
                    <a:pt x="2333" y="1804"/>
                  </a:lnTo>
                  <a:lnTo>
                    <a:pt x="2271" y="1841"/>
                  </a:lnTo>
                  <a:lnTo>
                    <a:pt x="2205" y="1872"/>
                  </a:lnTo>
                  <a:lnTo>
                    <a:pt x="2136" y="1898"/>
                  </a:lnTo>
                  <a:lnTo>
                    <a:pt x="2065" y="1916"/>
                  </a:lnTo>
                  <a:lnTo>
                    <a:pt x="1991" y="1929"/>
                  </a:lnTo>
                  <a:lnTo>
                    <a:pt x="1915" y="1935"/>
                  </a:lnTo>
                  <a:lnTo>
                    <a:pt x="2011" y="1931"/>
                  </a:lnTo>
                  <a:lnTo>
                    <a:pt x="2102" y="1922"/>
                  </a:lnTo>
                  <a:lnTo>
                    <a:pt x="2191" y="1909"/>
                  </a:lnTo>
                  <a:lnTo>
                    <a:pt x="2278" y="1892"/>
                  </a:lnTo>
                  <a:lnTo>
                    <a:pt x="2361" y="1870"/>
                  </a:lnTo>
                  <a:lnTo>
                    <a:pt x="2442" y="1846"/>
                  </a:lnTo>
                  <a:lnTo>
                    <a:pt x="2519" y="1818"/>
                  </a:lnTo>
                  <a:lnTo>
                    <a:pt x="2594" y="1788"/>
                  </a:lnTo>
                  <a:lnTo>
                    <a:pt x="2666" y="1755"/>
                  </a:lnTo>
                  <a:lnTo>
                    <a:pt x="2735" y="1720"/>
                  </a:lnTo>
                  <a:lnTo>
                    <a:pt x="2800" y="1683"/>
                  </a:lnTo>
                  <a:lnTo>
                    <a:pt x="2863" y="1645"/>
                  </a:lnTo>
                  <a:lnTo>
                    <a:pt x="2923" y="1606"/>
                  </a:lnTo>
                  <a:lnTo>
                    <a:pt x="2980" y="1565"/>
                  </a:lnTo>
                  <a:lnTo>
                    <a:pt x="3033" y="1525"/>
                  </a:lnTo>
                  <a:lnTo>
                    <a:pt x="3082" y="1486"/>
                  </a:lnTo>
                  <a:lnTo>
                    <a:pt x="3129" y="1445"/>
                  </a:lnTo>
                  <a:lnTo>
                    <a:pt x="3173" y="1406"/>
                  </a:lnTo>
                  <a:lnTo>
                    <a:pt x="3213" y="1368"/>
                  </a:lnTo>
                  <a:lnTo>
                    <a:pt x="3250" y="1332"/>
                  </a:lnTo>
                  <a:lnTo>
                    <a:pt x="3284" y="1298"/>
                  </a:lnTo>
                  <a:lnTo>
                    <a:pt x="3313" y="1266"/>
                  </a:lnTo>
                  <a:lnTo>
                    <a:pt x="3341" y="1236"/>
                  </a:lnTo>
                  <a:lnTo>
                    <a:pt x="3364" y="1208"/>
                  </a:lnTo>
                  <a:lnTo>
                    <a:pt x="3384" y="1184"/>
                  </a:lnTo>
                  <a:lnTo>
                    <a:pt x="3400" y="1164"/>
                  </a:lnTo>
                  <a:lnTo>
                    <a:pt x="3412" y="1148"/>
                  </a:lnTo>
                  <a:lnTo>
                    <a:pt x="3422" y="1135"/>
                  </a:lnTo>
                  <a:lnTo>
                    <a:pt x="3427" y="1127"/>
                  </a:lnTo>
                  <a:lnTo>
                    <a:pt x="3430" y="1125"/>
                  </a:lnTo>
                  <a:lnTo>
                    <a:pt x="3427" y="1123"/>
                  </a:lnTo>
                  <a:lnTo>
                    <a:pt x="3422" y="1114"/>
                  </a:lnTo>
                  <a:lnTo>
                    <a:pt x="3412" y="1103"/>
                  </a:lnTo>
                  <a:lnTo>
                    <a:pt x="3400" y="1086"/>
                  </a:lnTo>
                  <a:lnTo>
                    <a:pt x="3384" y="1065"/>
                  </a:lnTo>
                  <a:lnTo>
                    <a:pt x="3364" y="1041"/>
                  </a:lnTo>
                  <a:lnTo>
                    <a:pt x="3341" y="1013"/>
                  </a:lnTo>
                  <a:lnTo>
                    <a:pt x="3315" y="983"/>
                  </a:lnTo>
                  <a:lnTo>
                    <a:pt x="3285" y="951"/>
                  </a:lnTo>
                  <a:lnTo>
                    <a:pt x="3251" y="915"/>
                  </a:lnTo>
                  <a:lnTo>
                    <a:pt x="3213" y="878"/>
                  </a:lnTo>
                  <a:lnTo>
                    <a:pt x="3173" y="840"/>
                  </a:lnTo>
                  <a:lnTo>
                    <a:pt x="3129" y="801"/>
                  </a:lnTo>
                  <a:lnTo>
                    <a:pt x="3082" y="760"/>
                  </a:lnTo>
                  <a:lnTo>
                    <a:pt x="3033" y="720"/>
                  </a:lnTo>
                  <a:lnTo>
                    <a:pt x="2979" y="680"/>
                  </a:lnTo>
                  <a:lnTo>
                    <a:pt x="2921" y="640"/>
                  </a:lnTo>
                  <a:lnTo>
                    <a:pt x="2861" y="600"/>
                  </a:lnTo>
                  <a:lnTo>
                    <a:pt x="2798" y="562"/>
                  </a:lnTo>
                  <a:lnTo>
                    <a:pt x="2731" y="525"/>
                  </a:lnTo>
                  <a:lnTo>
                    <a:pt x="2662" y="490"/>
                  </a:lnTo>
                  <a:lnTo>
                    <a:pt x="2588" y="458"/>
                  </a:lnTo>
                  <a:lnTo>
                    <a:pt x="2512" y="427"/>
                  </a:lnTo>
                  <a:lnTo>
                    <a:pt x="2433" y="399"/>
                  </a:lnTo>
                  <a:lnTo>
                    <a:pt x="2351" y="375"/>
                  </a:lnTo>
                  <a:lnTo>
                    <a:pt x="2266" y="355"/>
                  </a:lnTo>
                  <a:lnTo>
                    <a:pt x="2178" y="338"/>
                  </a:lnTo>
                  <a:lnTo>
                    <a:pt x="2087" y="325"/>
                  </a:lnTo>
                  <a:lnTo>
                    <a:pt x="1992" y="319"/>
                  </a:lnTo>
                  <a:lnTo>
                    <a:pt x="1894" y="315"/>
                  </a:lnTo>
                  <a:close/>
                  <a:moveTo>
                    <a:pt x="1874" y="315"/>
                  </a:moveTo>
                  <a:lnTo>
                    <a:pt x="1779" y="320"/>
                  </a:lnTo>
                  <a:lnTo>
                    <a:pt x="1688" y="328"/>
                  </a:lnTo>
                  <a:lnTo>
                    <a:pt x="1600" y="342"/>
                  </a:lnTo>
                  <a:lnTo>
                    <a:pt x="1515" y="359"/>
                  </a:lnTo>
                  <a:lnTo>
                    <a:pt x="1432" y="380"/>
                  </a:lnTo>
                  <a:lnTo>
                    <a:pt x="1351" y="404"/>
                  </a:lnTo>
                  <a:lnTo>
                    <a:pt x="1274" y="432"/>
                  </a:lnTo>
                  <a:lnTo>
                    <a:pt x="1200" y="463"/>
                  </a:lnTo>
                  <a:lnTo>
                    <a:pt x="1129" y="495"/>
                  </a:lnTo>
                  <a:lnTo>
                    <a:pt x="1060" y="531"/>
                  </a:lnTo>
                  <a:lnTo>
                    <a:pt x="994" y="568"/>
                  </a:lnTo>
                  <a:lnTo>
                    <a:pt x="932" y="606"/>
                  </a:lnTo>
                  <a:lnTo>
                    <a:pt x="874" y="645"/>
                  </a:lnTo>
                  <a:lnTo>
                    <a:pt x="817" y="684"/>
                  </a:lnTo>
                  <a:lnTo>
                    <a:pt x="764" y="725"/>
                  </a:lnTo>
                  <a:lnTo>
                    <a:pt x="715" y="765"/>
                  </a:lnTo>
                  <a:lnTo>
                    <a:pt x="668" y="804"/>
                  </a:lnTo>
                  <a:lnTo>
                    <a:pt x="624" y="843"/>
                  </a:lnTo>
                  <a:lnTo>
                    <a:pt x="584" y="881"/>
                  </a:lnTo>
                  <a:lnTo>
                    <a:pt x="547" y="918"/>
                  </a:lnTo>
                  <a:lnTo>
                    <a:pt x="513" y="953"/>
                  </a:lnTo>
                  <a:lnTo>
                    <a:pt x="483" y="985"/>
                  </a:lnTo>
                  <a:lnTo>
                    <a:pt x="457" y="1015"/>
                  </a:lnTo>
                  <a:lnTo>
                    <a:pt x="434" y="1042"/>
                  </a:lnTo>
                  <a:lnTo>
                    <a:pt x="414" y="1066"/>
                  </a:lnTo>
                  <a:lnTo>
                    <a:pt x="397" y="1087"/>
                  </a:lnTo>
                  <a:lnTo>
                    <a:pt x="384" y="1103"/>
                  </a:lnTo>
                  <a:lnTo>
                    <a:pt x="375" y="1114"/>
                  </a:lnTo>
                  <a:lnTo>
                    <a:pt x="371" y="1123"/>
                  </a:lnTo>
                  <a:lnTo>
                    <a:pt x="368" y="1125"/>
                  </a:lnTo>
                  <a:lnTo>
                    <a:pt x="371" y="1127"/>
                  </a:lnTo>
                  <a:lnTo>
                    <a:pt x="375" y="1135"/>
                  </a:lnTo>
                  <a:lnTo>
                    <a:pt x="384" y="1148"/>
                  </a:lnTo>
                  <a:lnTo>
                    <a:pt x="397" y="1164"/>
                  </a:lnTo>
                  <a:lnTo>
                    <a:pt x="413" y="1184"/>
                  </a:lnTo>
                  <a:lnTo>
                    <a:pt x="433" y="1208"/>
                  </a:lnTo>
                  <a:lnTo>
                    <a:pt x="456" y="1236"/>
                  </a:lnTo>
                  <a:lnTo>
                    <a:pt x="482" y="1266"/>
                  </a:lnTo>
                  <a:lnTo>
                    <a:pt x="512" y="1298"/>
                  </a:lnTo>
                  <a:lnTo>
                    <a:pt x="544" y="1332"/>
                  </a:lnTo>
                  <a:lnTo>
                    <a:pt x="581" y="1368"/>
                  </a:lnTo>
                  <a:lnTo>
                    <a:pt x="621" y="1406"/>
                  </a:lnTo>
                  <a:lnTo>
                    <a:pt x="664" y="1445"/>
                  </a:lnTo>
                  <a:lnTo>
                    <a:pt x="710" y="1486"/>
                  </a:lnTo>
                  <a:lnTo>
                    <a:pt x="761" y="1525"/>
                  </a:lnTo>
                  <a:lnTo>
                    <a:pt x="813" y="1565"/>
                  </a:lnTo>
                  <a:lnTo>
                    <a:pt x="869" y="1606"/>
                  </a:lnTo>
                  <a:lnTo>
                    <a:pt x="929" y="1645"/>
                  </a:lnTo>
                  <a:lnTo>
                    <a:pt x="991" y="1683"/>
                  </a:lnTo>
                  <a:lnTo>
                    <a:pt x="1055" y="1720"/>
                  </a:lnTo>
                  <a:lnTo>
                    <a:pt x="1124" y="1755"/>
                  </a:lnTo>
                  <a:lnTo>
                    <a:pt x="1196" y="1788"/>
                  </a:lnTo>
                  <a:lnTo>
                    <a:pt x="1271" y="1818"/>
                  </a:lnTo>
                  <a:lnTo>
                    <a:pt x="1348" y="1846"/>
                  </a:lnTo>
                  <a:lnTo>
                    <a:pt x="1428" y="1870"/>
                  </a:lnTo>
                  <a:lnTo>
                    <a:pt x="1511" y="1892"/>
                  </a:lnTo>
                  <a:lnTo>
                    <a:pt x="1597" y="1909"/>
                  </a:lnTo>
                  <a:lnTo>
                    <a:pt x="1687" y="1922"/>
                  </a:lnTo>
                  <a:lnTo>
                    <a:pt x="1779" y="1931"/>
                  </a:lnTo>
                  <a:lnTo>
                    <a:pt x="1874" y="1935"/>
                  </a:lnTo>
                  <a:lnTo>
                    <a:pt x="1798" y="1929"/>
                  </a:lnTo>
                  <a:lnTo>
                    <a:pt x="1724" y="1916"/>
                  </a:lnTo>
                  <a:lnTo>
                    <a:pt x="1653" y="1898"/>
                  </a:lnTo>
                  <a:lnTo>
                    <a:pt x="1584" y="1872"/>
                  </a:lnTo>
                  <a:lnTo>
                    <a:pt x="1518" y="1841"/>
                  </a:lnTo>
                  <a:lnTo>
                    <a:pt x="1456" y="1804"/>
                  </a:lnTo>
                  <a:lnTo>
                    <a:pt x="1397" y="1762"/>
                  </a:lnTo>
                  <a:lnTo>
                    <a:pt x="1343" y="1715"/>
                  </a:lnTo>
                  <a:lnTo>
                    <a:pt x="1292" y="1663"/>
                  </a:lnTo>
                  <a:lnTo>
                    <a:pt x="1248" y="1608"/>
                  </a:lnTo>
                  <a:lnTo>
                    <a:pt x="1206" y="1548"/>
                  </a:lnTo>
                  <a:lnTo>
                    <a:pt x="1172" y="1485"/>
                  </a:lnTo>
                  <a:lnTo>
                    <a:pt x="1142" y="1418"/>
                  </a:lnTo>
                  <a:lnTo>
                    <a:pt x="1119" y="1349"/>
                  </a:lnTo>
                  <a:lnTo>
                    <a:pt x="1101" y="1276"/>
                  </a:lnTo>
                  <a:lnTo>
                    <a:pt x="1090" y="1201"/>
                  </a:lnTo>
                  <a:lnTo>
                    <a:pt x="1086" y="1125"/>
                  </a:lnTo>
                  <a:lnTo>
                    <a:pt x="1090" y="1049"/>
                  </a:lnTo>
                  <a:lnTo>
                    <a:pt x="1101" y="974"/>
                  </a:lnTo>
                  <a:lnTo>
                    <a:pt x="1119" y="902"/>
                  </a:lnTo>
                  <a:lnTo>
                    <a:pt x="1142" y="832"/>
                  </a:lnTo>
                  <a:lnTo>
                    <a:pt x="1172" y="766"/>
                  </a:lnTo>
                  <a:lnTo>
                    <a:pt x="1206" y="703"/>
                  </a:lnTo>
                  <a:lnTo>
                    <a:pt x="1248" y="643"/>
                  </a:lnTo>
                  <a:lnTo>
                    <a:pt x="1292" y="586"/>
                  </a:lnTo>
                  <a:lnTo>
                    <a:pt x="1343" y="535"/>
                  </a:lnTo>
                  <a:lnTo>
                    <a:pt x="1397" y="488"/>
                  </a:lnTo>
                  <a:lnTo>
                    <a:pt x="1456" y="445"/>
                  </a:lnTo>
                  <a:lnTo>
                    <a:pt x="1518" y="408"/>
                  </a:lnTo>
                  <a:lnTo>
                    <a:pt x="1584" y="377"/>
                  </a:lnTo>
                  <a:lnTo>
                    <a:pt x="1653" y="352"/>
                  </a:lnTo>
                  <a:lnTo>
                    <a:pt x="1724" y="334"/>
                  </a:lnTo>
                  <a:lnTo>
                    <a:pt x="1798" y="321"/>
                  </a:lnTo>
                  <a:lnTo>
                    <a:pt x="1874" y="315"/>
                  </a:lnTo>
                  <a:close/>
                  <a:moveTo>
                    <a:pt x="1894" y="0"/>
                  </a:moveTo>
                  <a:lnTo>
                    <a:pt x="1998" y="2"/>
                  </a:lnTo>
                  <a:lnTo>
                    <a:pt x="2099" y="11"/>
                  </a:lnTo>
                  <a:lnTo>
                    <a:pt x="2197" y="22"/>
                  </a:lnTo>
                  <a:lnTo>
                    <a:pt x="2293" y="39"/>
                  </a:lnTo>
                  <a:lnTo>
                    <a:pt x="2386" y="60"/>
                  </a:lnTo>
                  <a:lnTo>
                    <a:pt x="2476" y="84"/>
                  </a:lnTo>
                  <a:lnTo>
                    <a:pt x="2562" y="112"/>
                  </a:lnTo>
                  <a:lnTo>
                    <a:pt x="2646" y="143"/>
                  </a:lnTo>
                  <a:lnTo>
                    <a:pt x="2728" y="177"/>
                  </a:lnTo>
                  <a:lnTo>
                    <a:pt x="2806" y="214"/>
                  </a:lnTo>
                  <a:lnTo>
                    <a:pt x="2881" y="252"/>
                  </a:lnTo>
                  <a:lnTo>
                    <a:pt x="2953" y="292"/>
                  </a:lnTo>
                  <a:lnTo>
                    <a:pt x="3022" y="334"/>
                  </a:lnTo>
                  <a:lnTo>
                    <a:pt x="3089" y="376"/>
                  </a:lnTo>
                  <a:lnTo>
                    <a:pt x="3152" y="420"/>
                  </a:lnTo>
                  <a:lnTo>
                    <a:pt x="3212" y="465"/>
                  </a:lnTo>
                  <a:lnTo>
                    <a:pt x="3270" y="510"/>
                  </a:lnTo>
                  <a:lnTo>
                    <a:pt x="3324" y="555"/>
                  </a:lnTo>
                  <a:lnTo>
                    <a:pt x="3376" y="600"/>
                  </a:lnTo>
                  <a:lnTo>
                    <a:pt x="3423" y="644"/>
                  </a:lnTo>
                  <a:lnTo>
                    <a:pt x="3468" y="686"/>
                  </a:lnTo>
                  <a:lnTo>
                    <a:pt x="3509" y="729"/>
                  </a:lnTo>
                  <a:lnTo>
                    <a:pt x="3548" y="770"/>
                  </a:lnTo>
                  <a:lnTo>
                    <a:pt x="3583" y="808"/>
                  </a:lnTo>
                  <a:lnTo>
                    <a:pt x="3615" y="843"/>
                  </a:lnTo>
                  <a:lnTo>
                    <a:pt x="3644" y="877"/>
                  </a:lnTo>
                  <a:lnTo>
                    <a:pt x="3669" y="908"/>
                  </a:lnTo>
                  <a:lnTo>
                    <a:pt x="3691" y="936"/>
                  </a:lnTo>
                  <a:lnTo>
                    <a:pt x="3709" y="961"/>
                  </a:lnTo>
                  <a:lnTo>
                    <a:pt x="3725" y="981"/>
                  </a:lnTo>
                  <a:lnTo>
                    <a:pt x="3737" y="998"/>
                  </a:lnTo>
                  <a:lnTo>
                    <a:pt x="3745" y="1009"/>
                  </a:lnTo>
                  <a:lnTo>
                    <a:pt x="3751" y="1018"/>
                  </a:lnTo>
                  <a:lnTo>
                    <a:pt x="3752" y="1020"/>
                  </a:lnTo>
                  <a:lnTo>
                    <a:pt x="3768" y="1043"/>
                  </a:lnTo>
                  <a:lnTo>
                    <a:pt x="3780" y="1067"/>
                  </a:lnTo>
                  <a:lnTo>
                    <a:pt x="3786" y="1094"/>
                  </a:lnTo>
                  <a:lnTo>
                    <a:pt x="3789" y="1123"/>
                  </a:lnTo>
                  <a:lnTo>
                    <a:pt x="3786" y="1150"/>
                  </a:lnTo>
                  <a:lnTo>
                    <a:pt x="3780" y="1178"/>
                  </a:lnTo>
                  <a:lnTo>
                    <a:pt x="3768" y="1206"/>
                  </a:lnTo>
                  <a:lnTo>
                    <a:pt x="3752" y="1231"/>
                  </a:lnTo>
                  <a:lnTo>
                    <a:pt x="3751" y="1233"/>
                  </a:lnTo>
                  <a:lnTo>
                    <a:pt x="3746" y="1241"/>
                  </a:lnTo>
                  <a:lnTo>
                    <a:pt x="3737" y="1254"/>
                  </a:lnTo>
                  <a:lnTo>
                    <a:pt x="3725" y="1270"/>
                  </a:lnTo>
                  <a:lnTo>
                    <a:pt x="3711" y="1292"/>
                  </a:lnTo>
                  <a:lnTo>
                    <a:pt x="3692" y="1316"/>
                  </a:lnTo>
                  <a:lnTo>
                    <a:pt x="3670" y="1345"/>
                  </a:lnTo>
                  <a:lnTo>
                    <a:pt x="3646" y="1376"/>
                  </a:lnTo>
                  <a:lnTo>
                    <a:pt x="3617" y="1411"/>
                  </a:lnTo>
                  <a:lnTo>
                    <a:pt x="3586" y="1447"/>
                  </a:lnTo>
                  <a:lnTo>
                    <a:pt x="3552" y="1486"/>
                  </a:lnTo>
                  <a:lnTo>
                    <a:pt x="3514" y="1527"/>
                  </a:lnTo>
                  <a:lnTo>
                    <a:pt x="3473" y="1570"/>
                  </a:lnTo>
                  <a:lnTo>
                    <a:pt x="3429" y="1613"/>
                  </a:lnTo>
                  <a:lnTo>
                    <a:pt x="3381" y="1658"/>
                  </a:lnTo>
                  <a:lnTo>
                    <a:pt x="3331" y="1703"/>
                  </a:lnTo>
                  <a:lnTo>
                    <a:pt x="3277" y="1749"/>
                  </a:lnTo>
                  <a:lnTo>
                    <a:pt x="3220" y="1794"/>
                  </a:lnTo>
                  <a:lnTo>
                    <a:pt x="3160" y="1839"/>
                  </a:lnTo>
                  <a:lnTo>
                    <a:pt x="3097" y="1883"/>
                  </a:lnTo>
                  <a:lnTo>
                    <a:pt x="3030" y="1926"/>
                  </a:lnTo>
                  <a:lnTo>
                    <a:pt x="2961" y="1968"/>
                  </a:lnTo>
                  <a:lnTo>
                    <a:pt x="2889" y="2008"/>
                  </a:lnTo>
                  <a:lnTo>
                    <a:pt x="2814" y="2046"/>
                  </a:lnTo>
                  <a:lnTo>
                    <a:pt x="2736" y="2083"/>
                  </a:lnTo>
                  <a:lnTo>
                    <a:pt x="2654" y="2116"/>
                  </a:lnTo>
                  <a:lnTo>
                    <a:pt x="2569" y="2147"/>
                  </a:lnTo>
                  <a:lnTo>
                    <a:pt x="2481" y="2173"/>
                  </a:lnTo>
                  <a:lnTo>
                    <a:pt x="2392" y="2198"/>
                  </a:lnTo>
                  <a:lnTo>
                    <a:pt x="2298" y="2217"/>
                  </a:lnTo>
                  <a:lnTo>
                    <a:pt x="2202" y="2232"/>
                  </a:lnTo>
                  <a:lnTo>
                    <a:pt x="2102" y="2244"/>
                  </a:lnTo>
                  <a:lnTo>
                    <a:pt x="2000" y="2249"/>
                  </a:lnTo>
                  <a:lnTo>
                    <a:pt x="1894" y="2251"/>
                  </a:lnTo>
                  <a:lnTo>
                    <a:pt x="1785" y="2246"/>
                  </a:lnTo>
                  <a:lnTo>
                    <a:pt x="1679" y="2237"/>
                  </a:lnTo>
                  <a:lnTo>
                    <a:pt x="1577" y="2222"/>
                  </a:lnTo>
                  <a:lnTo>
                    <a:pt x="1477" y="2203"/>
                  </a:lnTo>
                  <a:lnTo>
                    <a:pt x="1380" y="2180"/>
                  </a:lnTo>
                  <a:lnTo>
                    <a:pt x="1287" y="2154"/>
                  </a:lnTo>
                  <a:lnTo>
                    <a:pt x="1197" y="2124"/>
                  </a:lnTo>
                  <a:lnTo>
                    <a:pt x="1111" y="2091"/>
                  </a:lnTo>
                  <a:lnTo>
                    <a:pt x="1028" y="2056"/>
                  </a:lnTo>
                  <a:lnTo>
                    <a:pt x="947" y="2018"/>
                  </a:lnTo>
                  <a:lnTo>
                    <a:pt x="870" y="1977"/>
                  </a:lnTo>
                  <a:lnTo>
                    <a:pt x="798" y="1935"/>
                  </a:lnTo>
                  <a:lnTo>
                    <a:pt x="727" y="1892"/>
                  </a:lnTo>
                  <a:lnTo>
                    <a:pt x="661" y="1847"/>
                  </a:lnTo>
                  <a:lnTo>
                    <a:pt x="597" y="1802"/>
                  </a:lnTo>
                  <a:lnTo>
                    <a:pt x="536" y="1756"/>
                  </a:lnTo>
                  <a:lnTo>
                    <a:pt x="480" y="1710"/>
                  </a:lnTo>
                  <a:lnTo>
                    <a:pt x="427" y="1665"/>
                  </a:lnTo>
                  <a:lnTo>
                    <a:pt x="376" y="1620"/>
                  </a:lnTo>
                  <a:lnTo>
                    <a:pt x="330" y="1575"/>
                  </a:lnTo>
                  <a:lnTo>
                    <a:pt x="287" y="1532"/>
                  </a:lnTo>
                  <a:lnTo>
                    <a:pt x="247" y="1490"/>
                  </a:lnTo>
                  <a:lnTo>
                    <a:pt x="211" y="1451"/>
                  </a:lnTo>
                  <a:lnTo>
                    <a:pt x="178" y="1413"/>
                  </a:lnTo>
                  <a:lnTo>
                    <a:pt x="148" y="1379"/>
                  </a:lnTo>
                  <a:lnTo>
                    <a:pt x="122" y="1346"/>
                  </a:lnTo>
                  <a:lnTo>
                    <a:pt x="100" y="1317"/>
                  </a:lnTo>
                  <a:lnTo>
                    <a:pt x="81" y="1292"/>
                  </a:lnTo>
                  <a:lnTo>
                    <a:pt x="64" y="1271"/>
                  </a:lnTo>
                  <a:lnTo>
                    <a:pt x="53" y="1254"/>
                  </a:lnTo>
                  <a:lnTo>
                    <a:pt x="44" y="1241"/>
                  </a:lnTo>
                  <a:lnTo>
                    <a:pt x="38" y="1233"/>
                  </a:lnTo>
                  <a:lnTo>
                    <a:pt x="37" y="1231"/>
                  </a:lnTo>
                  <a:lnTo>
                    <a:pt x="21" y="1208"/>
                  </a:lnTo>
                  <a:lnTo>
                    <a:pt x="9" y="1182"/>
                  </a:lnTo>
                  <a:lnTo>
                    <a:pt x="2" y="1156"/>
                  </a:lnTo>
                  <a:lnTo>
                    <a:pt x="0" y="1128"/>
                  </a:lnTo>
                  <a:lnTo>
                    <a:pt x="0" y="1128"/>
                  </a:lnTo>
                  <a:lnTo>
                    <a:pt x="2" y="1101"/>
                  </a:lnTo>
                  <a:lnTo>
                    <a:pt x="9" y="1072"/>
                  </a:lnTo>
                  <a:lnTo>
                    <a:pt x="21" y="1045"/>
                  </a:lnTo>
                  <a:lnTo>
                    <a:pt x="37" y="1020"/>
                  </a:lnTo>
                  <a:lnTo>
                    <a:pt x="38" y="1018"/>
                  </a:lnTo>
                  <a:lnTo>
                    <a:pt x="44" y="1009"/>
                  </a:lnTo>
                  <a:lnTo>
                    <a:pt x="52" y="998"/>
                  </a:lnTo>
                  <a:lnTo>
                    <a:pt x="64" y="981"/>
                  </a:lnTo>
                  <a:lnTo>
                    <a:pt x="79" y="961"/>
                  </a:lnTo>
                  <a:lnTo>
                    <a:pt x="99" y="936"/>
                  </a:lnTo>
                  <a:lnTo>
                    <a:pt x="121" y="908"/>
                  </a:lnTo>
                  <a:lnTo>
                    <a:pt x="146" y="877"/>
                  </a:lnTo>
                  <a:lnTo>
                    <a:pt x="176" y="843"/>
                  </a:lnTo>
                  <a:lnTo>
                    <a:pt x="207" y="808"/>
                  </a:lnTo>
                  <a:lnTo>
                    <a:pt x="243" y="770"/>
                  </a:lnTo>
                  <a:lnTo>
                    <a:pt x="282" y="729"/>
                  </a:lnTo>
                  <a:lnTo>
                    <a:pt x="323" y="686"/>
                  </a:lnTo>
                  <a:lnTo>
                    <a:pt x="368" y="644"/>
                  </a:lnTo>
                  <a:lnTo>
                    <a:pt x="417" y="600"/>
                  </a:lnTo>
                  <a:lnTo>
                    <a:pt x="468" y="555"/>
                  </a:lnTo>
                  <a:lnTo>
                    <a:pt x="523" y="510"/>
                  </a:lnTo>
                  <a:lnTo>
                    <a:pt x="580" y="465"/>
                  </a:lnTo>
                  <a:lnTo>
                    <a:pt x="640" y="420"/>
                  </a:lnTo>
                  <a:lnTo>
                    <a:pt x="703" y="376"/>
                  </a:lnTo>
                  <a:lnTo>
                    <a:pt x="770" y="334"/>
                  </a:lnTo>
                  <a:lnTo>
                    <a:pt x="839" y="292"/>
                  </a:lnTo>
                  <a:lnTo>
                    <a:pt x="912" y="252"/>
                  </a:lnTo>
                  <a:lnTo>
                    <a:pt x="987" y="214"/>
                  </a:lnTo>
                  <a:lnTo>
                    <a:pt x="1066" y="177"/>
                  </a:lnTo>
                  <a:lnTo>
                    <a:pt x="1146" y="143"/>
                  </a:lnTo>
                  <a:lnTo>
                    <a:pt x="1230" y="112"/>
                  </a:lnTo>
                  <a:lnTo>
                    <a:pt x="1317" y="84"/>
                  </a:lnTo>
                  <a:lnTo>
                    <a:pt x="1406" y="60"/>
                  </a:lnTo>
                  <a:lnTo>
                    <a:pt x="1498" y="39"/>
                  </a:lnTo>
                  <a:lnTo>
                    <a:pt x="1594" y="22"/>
                  </a:lnTo>
                  <a:lnTo>
                    <a:pt x="1691" y="11"/>
                  </a:lnTo>
                  <a:lnTo>
                    <a:pt x="1792" y="2"/>
                  </a:lnTo>
                  <a:lnTo>
                    <a:pt x="189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000"/>
            </a:p>
          </p:txBody>
        </p:sp>
        <p:sp>
          <p:nvSpPr>
            <p:cNvPr id="26" name="Inhaltsplatzhalter 4">
              <a:extLst>
                <a:ext uri="{FF2B5EF4-FFF2-40B4-BE49-F238E27FC236}">
                  <a16:creationId xmlns:a16="http://schemas.microsoft.com/office/drawing/2014/main" id="{8D6E7D94-E702-48DC-BC99-34F3877E1293}"/>
                </a:ext>
              </a:extLst>
            </p:cNvPr>
            <p:cNvSpPr txBox="1">
              <a:spLocks/>
            </p:cNvSpPr>
            <p:nvPr/>
          </p:nvSpPr>
          <p:spPr>
            <a:xfrm>
              <a:off x="1366209" y="4631757"/>
              <a:ext cx="2802763" cy="2793418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en-US" sz="2000" dirty="0">
                  <a:solidFill>
                    <a:schemeClr val="accent1"/>
                  </a:solidFill>
                  <a:latin typeface="+mj-lt"/>
                </a:rPr>
                <a:t>Situation</a:t>
              </a:r>
            </a:p>
            <a:p>
              <a:pPr marL="128588" indent="-128588">
                <a:lnSpc>
                  <a:spcPct val="150000"/>
                </a:lnSpc>
                <a:buFont typeface="Arial"/>
                <a:buChar char="•"/>
              </a:pPr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  <a:latin typeface="Calibri Light"/>
                  <a:cs typeface="Calibri Light"/>
                </a:rPr>
                <a:t>Young LTS scaling up fast</a:t>
              </a:r>
            </a:p>
            <a:p>
              <a:pPr marL="128588" indent="-128588">
                <a:lnSpc>
                  <a:spcPct val="150000"/>
                </a:lnSpc>
                <a:buFont typeface="Arial"/>
                <a:buChar char="•"/>
              </a:pPr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  <a:latin typeface="Calibri Light"/>
                  <a:cs typeface="Calibri Light"/>
                </a:rPr>
                <a:t>Increasing administrational work for coaches</a:t>
              </a:r>
            </a:p>
            <a:p>
              <a:pPr marL="128588" indent="-128588">
                <a:lnSpc>
                  <a:spcPct val="150000"/>
                </a:lnSpc>
                <a:buFont typeface="Arial"/>
                <a:buChar char="•"/>
              </a:pPr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  <a:latin typeface="Calibri Light"/>
                  <a:cs typeface="Calibri Light"/>
                </a:rPr>
                <a:t>Manual invoices</a:t>
              </a:r>
            </a:p>
            <a:p>
              <a:pPr marL="128588" indent="-128588">
                <a:lnSpc>
                  <a:spcPct val="150000"/>
                </a:lnSpc>
                <a:buFont typeface="Arial"/>
                <a:buChar char="•"/>
              </a:pPr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  <a:latin typeface="Calibri Light"/>
                  <a:cs typeface="Calibri Light"/>
                </a:rPr>
                <a:t>No SPOT for schedule &amp; members</a:t>
              </a:r>
            </a:p>
          </p:txBody>
        </p:sp>
      </p:grpSp>
      <p:grpSp>
        <p:nvGrpSpPr>
          <p:cNvPr id="41" name="Gruppieren 40">
            <a:extLst>
              <a:ext uri="{FF2B5EF4-FFF2-40B4-BE49-F238E27FC236}">
                <a16:creationId xmlns:a16="http://schemas.microsoft.com/office/drawing/2014/main" id="{E1C78411-89B2-4740-B3E4-559C77B48A6A}"/>
              </a:ext>
            </a:extLst>
          </p:cNvPr>
          <p:cNvGrpSpPr/>
          <p:nvPr/>
        </p:nvGrpSpPr>
        <p:grpSpPr>
          <a:xfrm>
            <a:off x="4733715" y="3126526"/>
            <a:ext cx="1806140" cy="3061633"/>
            <a:chOff x="5918341" y="3342994"/>
            <a:chExt cx="2408187" cy="4082182"/>
          </a:xfrm>
        </p:grpSpPr>
        <p:sp>
          <p:nvSpPr>
            <p:cNvPr id="29" name="Freeform 49">
              <a:extLst>
                <a:ext uri="{FF2B5EF4-FFF2-40B4-BE49-F238E27FC236}">
                  <a16:creationId xmlns:a16="http://schemas.microsoft.com/office/drawing/2014/main" id="{31CA20F0-F214-4394-9137-ADFFA61E58C0}"/>
                </a:ext>
              </a:extLst>
            </p:cNvPr>
            <p:cNvSpPr/>
            <p:nvPr/>
          </p:nvSpPr>
          <p:spPr bwMode="auto">
            <a:xfrm>
              <a:off x="6478134" y="3342994"/>
              <a:ext cx="1294848" cy="1294848"/>
            </a:xfrm>
            <a:custGeom>
              <a:avLst/>
              <a:gdLst>
                <a:gd name="connsiteX0" fmla="*/ 680692 w 1361384"/>
                <a:gd name="connsiteY0" fmla="*/ 0 h 1361384"/>
                <a:gd name="connsiteX1" fmla="*/ 806418 w 1361384"/>
                <a:gd name="connsiteY1" fmla="*/ 52077 h 1361384"/>
                <a:gd name="connsiteX2" fmla="*/ 1309307 w 1361384"/>
                <a:gd name="connsiteY2" fmla="*/ 554966 h 1361384"/>
                <a:gd name="connsiteX3" fmla="*/ 1309307 w 1361384"/>
                <a:gd name="connsiteY3" fmla="*/ 806419 h 1361384"/>
                <a:gd name="connsiteX4" fmla="*/ 806418 w 1361384"/>
                <a:gd name="connsiteY4" fmla="*/ 1309307 h 1361384"/>
                <a:gd name="connsiteX5" fmla="*/ 554966 w 1361384"/>
                <a:gd name="connsiteY5" fmla="*/ 1309307 h 1361384"/>
                <a:gd name="connsiteX6" fmla="*/ 52077 w 1361384"/>
                <a:gd name="connsiteY6" fmla="*/ 806419 h 1361384"/>
                <a:gd name="connsiteX7" fmla="*/ 52077 w 1361384"/>
                <a:gd name="connsiteY7" fmla="*/ 554966 h 1361384"/>
                <a:gd name="connsiteX8" fmla="*/ 554966 w 1361384"/>
                <a:gd name="connsiteY8" fmla="*/ 52077 h 1361384"/>
                <a:gd name="connsiteX9" fmla="*/ 680692 w 1361384"/>
                <a:gd name="connsiteY9" fmla="*/ 0 h 1361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61384" h="1361384">
                  <a:moveTo>
                    <a:pt x="680692" y="0"/>
                  </a:moveTo>
                  <a:cubicBezTo>
                    <a:pt x="726196" y="0"/>
                    <a:pt x="771700" y="17359"/>
                    <a:pt x="806418" y="52077"/>
                  </a:cubicBezTo>
                  <a:lnTo>
                    <a:pt x="1309307" y="554966"/>
                  </a:lnTo>
                  <a:cubicBezTo>
                    <a:pt x="1378744" y="624402"/>
                    <a:pt x="1378744" y="736982"/>
                    <a:pt x="1309307" y="806419"/>
                  </a:cubicBezTo>
                  <a:lnTo>
                    <a:pt x="806418" y="1309307"/>
                  </a:lnTo>
                  <a:cubicBezTo>
                    <a:pt x="736982" y="1378744"/>
                    <a:pt x="624402" y="1378744"/>
                    <a:pt x="554966" y="1309307"/>
                  </a:cubicBezTo>
                  <a:lnTo>
                    <a:pt x="52077" y="806419"/>
                  </a:lnTo>
                  <a:cubicBezTo>
                    <a:pt x="-17360" y="736982"/>
                    <a:pt x="-17360" y="624402"/>
                    <a:pt x="52077" y="554966"/>
                  </a:cubicBezTo>
                  <a:lnTo>
                    <a:pt x="554966" y="52077"/>
                  </a:lnTo>
                  <a:cubicBezTo>
                    <a:pt x="589684" y="17359"/>
                    <a:pt x="635188" y="0"/>
                    <a:pt x="680692" y="0"/>
                  </a:cubicBez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rtlCol="0" anchor="ctr" anchorCtr="0" compatLnSpc="1">
              <a:prstTxWarp prst="textNoShape">
                <a:avLst/>
              </a:prstTxWarp>
            </a:bodyPr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3200" b="1" dirty="0">
                <a:solidFill>
                  <a:schemeClr val="bg1"/>
                </a:solidFill>
              </a:endParaRPr>
            </a:p>
          </p:txBody>
        </p:sp>
        <p:sp>
          <p:nvSpPr>
            <p:cNvPr id="30" name="Inhaltsplatzhalter 4">
              <a:extLst>
                <a:ext uri="{FF2B5EF4-FFF2-40B4-BE49-F238E27FC236}">
                  <a16:creationId xmlns:a16="http://schemas.microsoft.com/office/drawing/2014/main" id="{72930AC2-7767-447B-AFB7-54554640F1C6}"/>
                </a:ext>
              </a:extLst>
            </p:cNvPr>
            <p:cNvSpPr txBox="1">
              <a:spLocks/>
            </p:cNvSpPr>
            <p:nvPr/>
          </p:nvSpPr>
          <p:spPr>
            <a:xfrm>
              <a:off x="5918341" y="4631758"/>
              <a:ext cx="2408187" cy="2793418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en-US" sz="2000" dirty="0">
                  <a:solidFill>
                    <a:schemeClr val="accent3"/>
                  </a:solidFill>
                  <a:latin typeface="+mj-lt"/>
                </a:rPr>
                <a:t>Implication</a:t>
              </a:r>
              <a:endParaRPr lang="de-DE" sz="2000" dirty="0">
                <a:solidFill>
                  <a:schemeClr val="accent3"/>
                </a:solidFill>
                <a:latin typeface="Calibri" panose="020F0502020204030204"/>
                <a:cs typeface="Calibri" panose="020F0502020204030204"/>
              </a:endParaRPr>
            </a:p>
            <a:p>
              <a:pPr marL="128588" indent="-128588">
                <a:lnSpc>
                  <a:spcPct val="150000"/>
                </a:lnSpc>
                <a:buFont typeface="Arial"/>
                <a:buChar char="•"/>
              </a:pPr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  <a:latin typeface="+mj-lt"/>
                  <a:cs typeface="Calibri" panose="020F0502020204030204"/>
                </a:rPr>
                <a:t>Misunderstandings</a:t>
              </a:r>
            </a:p>
            <a:p>
              <a:pPr marL="128588" indent="-128588">
                <a:lnSpc>
                  <a:spcPct val="150000"/>
                </a:lnSpc>
                <a:buFont typeface="Arial"/>
                <a:buChar char="•"/>
              </a:pPr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  <a:latin typeface="+mj-lt"/>
                  <a:cs typeface="Calibri" panose="020F0502020204030204"/>
                </a:rPr>
                <a:t>Erroneous invoices</a:t>
              </a:r>
            </a:p>
            <a:p>
              <a:pPr marL="128588" indent="-128588">
                <a:lnSpc>
                  <a:spcPct val="150000"/>
                </a:lnSpc>
                <a:buFont typeface="Arial"/>
                <a:buChar char="•"/>
              </a:pPr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  <a:latin typeface="+mj-lt"/>
                  <a:cs typeface="Calibri" panose="020F0502020204030204"/>
                </a:rPr>
                <a:t>Double work</a:t>
              </a:r>
            </a:p>
            <a:p>
              <a:pPr marL="128588" indent="-128588">
                <a:lnSpc>
                  <a:spcPct val="150000"/>
                </a:lnSpc>
                <a:buFont typeface="Arial"/>
                <a:buChar char="•"/>
              </a:pPr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  <a:latin typeface="+mj-lt"/>
                  <a:cs typeface="Calibri" panose="020F0502020204030204"/>
                </a:rPr>
                <a:t>Decreasing customer satisfaction</a:t>
              </a:r>
            </a:p>
            <a:p>
              <a:pPr marL="128588" indent="-128588">
                <a:lnSpc>
                  <a:spcPct val="150000"/>
                </a:lnSpc>
                <a:buFont typeface="Arial"/>
                <a:buChar char="•"/>
              </a:pPr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  <a:latin typeface="+mj-lt"/>
                  <a:cs typeface="Calibri" panose="020F0502020204030204"/>
                </a:rPr>
                <a:t>Lost overview</a:t>
              </a:r>
            </a:p>
          </p:txBody>
        </p:sp>
      </p:grpSp>
      <p:grpSp>
        <p:nvGrpSpPr>
          <p:cNvPr id="40" name="Gruppieren 39">
            <a:extLst>
              <a:ext uri="{FF2B5EF4-FFF2-40B4-BE49-F238E27FC236}">
                <a16:creationId xmlns:a16="http://schemas.microsoft.com/office/drawing/2014/main" id="{D083D1B0-07B3-468F-B686-6456C4142AAE}"/>
              </a:ext>
            </a:extLst>
          </p:cNvPr>
          <p:cNvGrpSpPr/>
          <p:nvPr/>
        </p:nvGrpSpPr>
        <p:grpSpPr>
          <a:xfrm>
            <a:off x="2842143" y="3135898"/>
            <a:ext cx="1651555" cy="2502949"/>
            <a:chOff x="3759293" y="3355486"/>
            <a:chExt cx="2202073" cy="3337264"/>
          </a:xfrm>
        </p:grpSpPr>
        <p:sp>
          <p:nvSpPr>
            <p:cNvPr id="27" name="Freeform 45">
              <a:extLst>
                <a:ext uri="{FF2B5EF4-FFF2-40B4-BE49-F238E27FC236}">
                  <a16:creationId xmlns:a16="http://schemas.microsoft.com/office/drawing/2014/main" id="{B39828B3-719B-4FD1-ACE2-16B23DEAEB41}"/>
                </a:ext>
              </a:extLst>
            </p:cNvPr>
            <p:cNvSpPr/>
            <p:nvPr/>
          </p:nvSpPr>
          <p:spPr bwMode="auto">
            <a:xfrm>
              <a:off x="4206660" y="3355486"/>
              <a:ext cx="1294848" cy="1294848"/>
            </a:xfrm>
            <a:custGeom>
              <a:avLst/>
              <a:gdLst>
                <a:gd name="connsiteX0" fmla="*/ 680692 w 1361384"/>
                <a:gd name="connsiteY0" fmla="*/ 0 h 1361384"/>
                <a:gd name="connsiteX1" fmla="*/ 806418 w 1361384"/>
                <a:gd name="connsiteY1" fmla="*/ 52077 h 1361384"/>
                <a:gd name="connsiteX2" fmla="*/ 1309307 w 1361384"/>
                <a:gd name="connsiteY2" fmla="*/ 554966 h 1361384"/>
                <a:gd name="connsiteX3" fmla="*/ 1309307 w 1361384"/>
                <a:gd name="connsiteY3" fmla="*/ 806419 h 1361384"/>
                <a:gd name="connsiteX4" fmla="*/ 806418 w 1361384"/>
                <a:gd name="connsiteY4" fmla="*/ 1309307 h 1361384"/>
                <a:gd name="connsiteX5" fmla="*/ 554966 w 1361384"/>
                <a:gd name="connsiteY5" fmla="*/ 1309307 h 1361384"/>
                <a:gd name="connsiteX6" fmla="*/ 52077 w 1361384"/>
                <a:gd name="connsiteY6" fmla="*/ 806419 h 1361384"/>
                <a:gd name="connsiteX7" fmla="*/ 52077 w 1361384"/>
                <a:gd name="connsiteY7" fmla="*/ 554966 h 1361384"/>
                <a:gd name="connsiteX8" fmla="*/ 554966 w 1361384"/>
                <a:gd name="connsiteY8" fmla="*/ 52077 h 1361384"/>
                <a:gd name="connsiteX9" fmla="*/ 680692 w 1361384"/>
                <a:gd name="connsiteY9" fmla="*/ 0 h 1361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61384" h="1361384">
                  <a:moveTo>
                    <a:pt x="680692" y="0"/>
                  </a:moveTo>
                  <a:cubicBezTo>
                    <a:pt x="726196" y="0"/>
                    <a:pt x="771700" y="17359"/>
                    <a:pt x="806418" y="52077"/>
                  </a:cubicBezTo>
                  <a:lnTo>
                    <a:pt x="1309307" y="554966"/>
                  </a:lnTo>
                  <a:cubicBezTo>
                    <a:pt x="1378744" y="624402"/>
                    <a:pt x="1378744" y="736982"/>
                    <a:pt x="1309307" y="806419"/>
                  </a:cubicBezTo>
                  <a:lnTo>
                    <a:pt x="806418" y="1309307"/>
                  </a:lnTo>
                  <a:cubicBezTo>
                    <a:pt x="736982" y="1378744"/>
                    <a:pt x="624402" y="1378744"/>
                    <a:pt x="554966" y="1309307"/>
                  </a:cubicBezTo>
                  <a:lnTo>
                    <a:pt x="52077" y="806419"/>
                  </a:lnTo>
                  <a:cubicBezTo>
                    <a:pt x="-17360" y="736982"/>
                    <a:pt x="-17360" y="624402"/>
                    <a:pt x="52077" y="554966"/>
                  </a:cubicBezTo>
                  <a:lnTo>
                    <a:pt x="554966" y="52077"/>
                  </a:lnTo>
                  <a:cubicBezTo>
                    <a:pt x="589684" y="17359"/>
                    <a:pt x="635188" y="0"/>
                    <a:pt x="680692" y="0"/>
                  </a:cubicBez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rtlCol="0" anchor="ctr" anchorCtr="0" compatLnSpc="1">
              <a:prstTxWarp prst="textNoShape">
                <a:avLst/>
              </a:prstTxWarp>
            </a:bodyPr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3200" b="1" dirty="0">
                <a:solidFill>
                  <a:schemeClr val="bg1"/>
                </a:solidFill>
              </a:endParaRPr>
            </a:p>
          </p:txBody>
        </p:sp>
        <p:sp>
          <p:nvSpPr>
            <p:cNvPr id="28" name="Inhaltsplatzhalter 4">
              <a:extLst>
                <a:ext uri="{FF2B5EF4-FFF2-40B4-BE49-F238E27FC236}">
                  <a16:creationId xmlns:a16="http://schemas.microsoft.com/office/drawing/2014/main" id="{20C25020-8767-45AC-9A42-2F7F155FC30D}"/>
                </a:ext>
              </a:extLst>
            </p:cNvPr>
            <p:cNvSpPr txBox="1">
              <a:spLocks/>
            </p:cNvSpPr>
            <p:nvPr/>
          </p:nvSpPr>
          <p:spPr>
            <a:xfrm>
              <a:off x="3759293" y="4638000"/>
              <a:ext cx="2202073" cy="2054750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en-US" sz="2000" dirty="0">
                  <a:solidFill>
                    <a:schemeClr val="accent2"/>
                  </a:solidFill>
                  <a:latin typeface="+mj-lt"/>
                </a:rPr>
                <a:t>Problem</a:t>
              </a:r>
              <a:endParaRPr lang="en-US" sz="1200" dirty="0" err="1">
                <a:solidFill>
                  <a:schemeClr val="accent2"/>
                </a:solidFill>
                <a:latin typeface="+mj-lt"/>
              </a:endParaRPr>
            </a:p>
            <a:p>
              <a:pPr marL="128588" indent="-128588">
                <a:lnSpc>
                  <a:spcPct val="150000"/>
                </a:lnSpc>
                <a:buFont typeface="Arial"/>
                <a:buChar char="•"/>
              </a:pPr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  <a:latin typeface="+mj-lt"/>
                  <a:cs typeface="Calibri Light"/>
                </a:rPr>
                <a:t>Unpaid extra hours </a:t>
              </a:r>
            </a:p>
            <a:p>
              <a:pPr marL="128588" indent="-128588">
                <a:lnSpc>
                  <a:spcPct val="150000"/>
                </a:lnSpc>
                <a:buFont typeface="Arial"/>
                <a:buChar char="•"/>
              </a:pPr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  <a:latin typeface="+mj-lt"/>
                  <a:cs typeface="Calibri Light"/>
                </a:rPr>
                <a:t>Error prone </a:t>
              </a:r>
            </a:p>
            <a:p>
              <a:pPr marL="128588" indent="-128588">
                <a:lnSpc>
                  <a:spcPct val="150000"/>
                </a:lnSpc>
                <a:buFont typeface="Arial"/>
                <a:buChar char="•"/>
              </a:pPr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  <a:latin typeface="+mj-lt"/>
                  <a:cs typeface="Calibri Light"/>
                </a:rPr>
                <a:t>Non-profit organization</a:t>
              </a:r>
            </a:p>
            <a:p>
              <a:pPr marL="128588" indent="-128588">
                <a:lnSpc>
                  <a:spcPct val="150000"/>
                </a:lnSpc>
                <a:buFont typeface="Arial"/>
                <a:buChar char="•"/>
              </a:pPr>
              <a:endParaRPr lang="en-US" sz="1200" dirty="0">
                <a:solidFill>
                  <a:schemeClr val="bg1">
                    <a:lumMod val="50000"/>
                  </a:schemeClr>
                </a:solidFill>
                <a:latin typeface="Calibri Light"/>
                <a:cs typeface="Calibri Light"/>
              </a:endParaRPr>
            </a:p>
          </p:txBody>
        </p:sp>
      </p:grpSp>
      <p:grpSp>
        <p:nvGrpSpPr>
          <p:cNvPr id="42" name="Gruppieren 41">
            <a:extLst>
              <a:ext uri="{FF2B5EF4-FFF2-40B4-BE49-F238E27FC236}">
                <a16:creationId xmlns:a16="http://schemas.microsoft.com/office/drawing/2014/main" id="{4CA1137B-6412-430B-8E05-DE1CCEFF6ED1}"/>
              </a:ext>
            </a:extLst>
          </p:cNvPr>
          <p:cNvGrpSpPr/>
          <p:nvPr/>
        </p:nvGrpSpPr>
        <p:grpSpPr>
          <a:xfrm>
            <a:off x="6733028" y="3135899"/>
            <a:ext cx="1979465" cy="2784796"/>
            <a:chOff x="8077388" y="3355486"/>
            <a:chExt cx="2639287" cy="3713060"/>
          </a:xfrm>
        </p:grpSpPr>
        <p:sp>
          <p:nvSpPr>
            <p:cNvPr id="22" name="Freeform 53">
              <a:extLst>
                <a:ext uri="{FF2B5EF4-FFF2-40B4-BE49-F238E27FC236}">
                  <a16:creationId xmlns:a16="http://schemas.microsoft.com/office/drawing/2014/main" id="{B44C6EF4-9D19-474E-82B8-B5D02BD9D273}"/>
                </a:ext>
              </a:extLst>
            </p:cNvPr>
            <p:cNvSpPr/>
            <p:nvPr/>
          </p:nvSpPr>
          <p:spPr bwMode="auto">
            <a:xfrm>
              <a:off x="8778892" y="3355486"/>
              <a:ext cx="1294848" cy="1294848"/>
            </a:xfrm>
            <a:custGeom>
              <a:avLst/>
              <a:gdLst>
                <a:gd name="connsiteX0" fmla="*/ 680692 w 1361384"/>
                <a:gd name="connsiteY0" fmla="*/ 0 h 1361384"/>
                <a:gd name="connsiteX1" fmla="*/ 806418 w 1361384"/>
                <a:gd name="connsiteY1" fmla="*/ 52077 h 1361384"/>
                <a:gd name="connsiteX2" fmla="*/ 1309307 w 1361384"/>
                <a:gd name="connsiteY2" fmla="*/ 554966 h 1361384"/>
                <a:gd name="connsiteX3" fmla="*/ 1309307 w 1361384"/>
                <a:gd name="connsiteY3" fmla="*/ 806419 h 1361384"/>
                <a:gd name="connsiteX4" fmla="*/ 806418 w 1361384"/>
                <a:gd name="connsiteY4" fmla="*/ 1309307 h 1361384"/>
                <a:gd name="connsiteX5" fmla="*/ 554966 w 1361384"/>
                <a:gd name="connsiteY5" fmla="*/ 1309307 h 1361384"/>
                <a:gd name="connsiteX6" fmla="*/ 52077 w 1361384"/>
                <a:gd name="connsiteY6" fmla="*/ 806419 h 1361384"/>
                <a:gd name="connsiteX7" fmla="*/ 52077 w 1361384"/>
                <a:gd name="connsiteY7" fmla="*/ 554966 h 1361384"/>
                <a:gd name="connsiteX8" fmla="*/ 554966 w 1361384"/>
                <a:gd name="connsiteY8" fmla="*/ 52077 h 1361384"/>
                <a:gd name="connsiteX9" fmla="*/ 680692 w 1361384"/>
                <a:gd name="connsiteY9" fmla="*/ 0 h 1361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61384" h="1361384">
                  <a:moveTo>
                    <a:pt x="680692" y="0"/>
                  </a:moveTo>
                  <a:cubicBezTo>
                    <a:pt x="726196" y="0"/>
                    <a:pt x="771700" y="17359"/>
                    <a:pt x="806418" y="52077"/>
                  </a:cubicBezTo>
                  <a:lnTo>
                    <a:pt x="1309307" y="554966"/>
                  </a:lnTo>
                  <a:cubicBezTo>
                    <a:pt x="1378744" y="624402"/>
                    <a:pt x="1378744" y="736982"/>
                    <a:pt x="1309307" y="806419"/>
                  </a:cubicBezTo>
                  <a:lnTo>
                    <a:pt x="806418" y="1309307"/>
                  </a:lnTo>
                  <a:cubicBezTo>
                    <a:pt x="736982" y="1378744"/>
                    <a:pt x="624402" y="1378744"/>
                    <a:pt x="554966" y="1309307"/>
                  </a:cubicBezTo>
                  <a:lnTo>
                    <a:pt x="52077" y="806419"/>
                  </a:lnTo>
                  <a:cubicBezTo>
                    <a:pt x="-17360" y="736982"/>
                    <a:pt x="-17360" y="624402"/>
                    <a:pt x="52077" y="554966"/>
                  </a:cubicBezTo>
                  <a:lnTo>
                    <a:pt x="554966" y="52077"/>
                  </a:lnTo>
                  <a:cubicBezTo>
                    <a:pt x="589684" y="17359"/>
                    <a:pt x="635188" y="0"/>
                    <a:pt x="680692" y="0"/>
                  </a:cubicBezTo>
                  <a:close/>
                </a:path>
              </a:pathLst>
            </a:custGeom>
            <a:solidFill>
              <a:schemeClr val="accent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rtlCol="0" anchor="ctr" anchorCtr="0" compatLnSpc="1">
              <a:prstTxWarp prst="textNoShape">
                <a:avLst/>
              </a:prstTxWarp>
            </a:bodyPr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3200" b="1" dirty="0">
                <a:solidFill>
                  <a:schemeClr val="bg1"/>
                </a:solidFill>
              </a:endParaRPr>
            </a:p>
          </p:txBody>
        </p:sp>
        <p:sp>
          <p:nvSpPr>
            <p:cNvPr id="23" name="Inhaltsplatzhalter 4">
              <a:extLst>
                <a:ext uri="{FF2B5EF4-FFF2-40B4-BE49-F238E27FC236}">
                  <a16:creationId xmlns:a16="http://schemas.microsoft.com/office/drawing/2014/main" id="{18B0D7BF-C481-4797-A8E3-782FCA5F5F3A}"/>
                </a:ext>
              </a:extLst>
            </p:cNvPr>
            <p:cNvSpPr txBox="1">
              <a:spLocks/>
            </p:cNvSpPr>
            <p:nvPr/>
          </p:nvSpPr>
          <p:spPr>
            <a:xfrm>
              <a:off x="8077388" y="4644464"/>
              <a:ext cx="2639287" cy="2424082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en-US" sz="2000" dirty="0">
                  <a:solidFill>
                    <a:schemeClr val="accent4"/>
                  </a:solidFill>
                  <a:latin typeface="+mj-lt"/>
                </a:rPr>
                <a:t>Need</a:t>
              </a:r>
            </a:p>
            <a:p>
              <a:pPr marL="128588" indent="-128588">
                <a:lnSpc>
                  <a:spcPct val="150000"/>
                </a:lnSpc>
                <a:buFont typeface="Arial"/>
                <a:buChar char="•"/>
              </a:pPr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  <a:latin typeface="+mj-lt"/>
                  <a:cs typeface="Calibri" panose="020F0502020204030204"/>
                </a:rPr>
                <a:t>No/low-cost application to simultaneously manage members, schedules, cancellations and invoices</a:t>
              </a:r>
            </a:p>
            <a:p>
              <a:pPr marL="128588" indent="-128588">
                <a:lnSpc>
                  <a:spcPct val="150000"/>
                </a:lnSpc>
                <a:buFont typeface="Arial"/>
                <a:buChar char="•"/>
              </a:pPr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  <a:latin typeface="+mj-lt"/>
                  <a:cs typeface="Calibri" panose="020F0502020204030204"/>
                </a:rPr>
                <a:t>Business analysis</a:t>
              </a:r>
              <a:endParaRPr lang="en-US" sz="2000" dirty="0">
                <a:solidFill>
                  <a:schemeClr val="accent4"/>
                </a:solidFill>
                <a:latin typeface="+mj-lt"/>
                <a:cs typeface="Calibri" panose="020F0502020204030204"/>
              </a:endParaRPr>
            </a:p>
          </p:txBody>
        </p:sp>
      </p:grpSp>
      <p:pic>
        <p:nvPicPr>
          <p:cNvPr id="13" name="Grafik 12" descr="Eisberg mit einfarbiger Füllung">
            <a:extLst>
              <a:ext uri="{FF2B5EF4-FFF2-40B4-BE49-F238E27FC236}">
                <a16:creationId xmlns:a16="http://schemas.microsoft.com/office/drawing/2014/main" id="{5B0DA5D5-FE6E-3442-AB27-71A3A98142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395403" y="3343744"/>
            <a:ext cx="564941" cy="564941"/>
          </a:xfrm>
          <a:prstGeom prst="rect">
            <a:avLst/>
          </a:prstGeom>
        </p:spPr>
      </p:pic>
      <p:pic>
        <p:nvPicPr>
          <p:cNvPr id="17" name="Grafik 16" descr="Absturz mit einfarbiger Füllung">
            <a:extLst>
              <a:ext uri="{FF2B5EF4-FFF2-40B4-BE49-F238E27FC236}">
                <a16:creationId xmlns:a16="http://schemas.microsoft.com/office/drawing/2014/main" id="{B7B1B59B-D033-1B47-BAB8-313E0883D25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359225" y="3284715"/>
            <a:ext cx="564941" cy="564941"/>
          </a:xfrm>
          <a:prstGeom prst="rect">
            <a:avLst/>
          </a:prstGeom>
        </p:spPr>
      </p:pic>
      <p:pic>
        <p:nvPicPr>
          <p:cNvPr id="19" name="Grafik 18" descr="Internet mit einfarbiger Füllung">
            <a:extLst>
              <a:ext uri="{FF2B5EF4-FFF2-40B4-BE49-F238E27FC236}">
                <a16:creationId xmlns:a16="http://schemas.microsoft.com/office/drawing/2014/main" id="{062DD596-D582-7148-8027-E1BCA30E622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443981" y="3320723"/>
            <a:ext cx="601485" cy="601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3286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Abgerundetes Rechteck 14">
            <a:extLst>
              <a:ext uri="{FF2B5EF4-FFF2-40B4-BE49-F238E27FC236}">
                <a16:creationId xmlns:a16="http://schemas.microsoft.com/office/drawing/2014/main" id="{C22A9DF6-02BA-1245-AA9C-B80E68F91AF6}"/>
              </a:ext>
            </a:extLst>
          </p:cNvPr>
          <p:cNvSpPr/>
          <p:nvPr/>
        </p:nvSpPr>
        <p:spPr>
          <a:xfrm>
            <a:off x="2747455" y="2043330"/>
            <a:ext cx="5685252" cy="3938474"/>
          </a:xfrm>
          <a:prstGeom prst="roundRect">
            <a:avLst>
              <a:gd name="adj" fmla="val 4137"/>
            </a:avLst>
          </a:prstGeom>
          <a:solidFill>
            <a:schemeClr val="bg2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5FFFB86-FD3E-9B46-B1B6-50269F7C1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Project </a:t>
            </a:r>
            <a:r>
              <a:rPr lang="de-DE" dirty="0" err="1"/>
              <a:t>Architecture</a:t>
            </a:r>
            <a:endParaRPr lang="de-DE" dirty="0"/>
          </a:p>
        </p:txBody>
      </p:sp>
      <p:graphicFrame>
        <p:nvGraphicFramePr>
          <p:cNvPr id="12" name="Tabelle 12">
            <a:extLst>
              <a:ext uri="{FF2B5EF4-FFF2-40B4-BE49-F238E27FC236}">
                <a16:creationId xmlns:a16="http://schemas.microsoft.com/office/drawing/2014/main" id="{231D553C-36F4-5E42-9424-782F73915B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8729291"/>
              </p:ext>
            </p:extLst>
          </p:nvPr>
        </p:nvGraphicFramePr>
        <p:xfrm>
          <a:off x="510371" y="1571699"/>
          <a:ext cx="7916492" cy="3841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9123">
                  <a:extLst>
                    <a:ext uri="{9D8B030D-6E8A-4147-A177-3AD203B41FA5}">
                      <a16:colId xmlns:a16="http://schemas.microsoft.com/office/drawing/2014/main" val="251000773"/>
                    </a:ext>
                  </a:extLst>
                </a:gridCol>
                <a:gridCol w="3958246">
                  <a:extLst>
                    <a:ext uri="{9D8B030D-6E8A-4147-A177-3AD203B41FA5}">
                      <a16:colId xmlns:a16="http://schemas.microsoft.com/office/drawing/2014/main" val="10546601"/>
                    </a:ext>
                  </a:extLst>
                </a:gridCol>
                <a:gridCol w="1979123">
                  <a:extLst>
                    <a:ext uri="{9D8B030D-6E8A-4147-A177-3AD203B41FA5}">
                      <a16:colId xmlns:a16="http://schemas.microsoft.com/office/drawing/2014/main" val="2115239796"/>
                    </a:ext>
                  </a:extLst>
                </a:gridCol>
              </a:tblGrid>
              <a:tr h="384143">
                <a:tc>
                  <a:txBody>
                    <a:bodyPr/>
                    <a:lstStyle/>
                    <a:p>
                      <a:pPr algn="ctr"/>
                      <a:r>
                        <a:rPr lang="de-DE" dirty="0" err="1">
                          <a:solidFill>
                            <a:sysClr val="windowText" lastClr="000000"/>
                          </a:solidFill>
                        </a:rPr>
                        <a:t>Sources</a:t>
                      </a:r>
                      <a:endParaRPr lang="de-DE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ysClr val="windowText" lastClr="000000"/>
                          </a:solidFill>
                        </a:rPr>
                        <a:t>Backend (DWH / Kernel)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ysClr val="windowText" lastClr="000000"/>
                          </a:solidFill>
                        </a:rPr>
                        <a:t>Frontend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2899579"/>
                  </a:ext>
                </a:extLst>
              </a:tr>
            </a:tbl>
          </a:graphicData>
        </a:graphic>
      </p:graphicFrame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D5FC16F7-4F02-7F44-AEBE-69DDFB411B7E}"/>
              </a:ext>
            </a:extLst>
          </p:cNvPr>
          <p:cNvGrpSpPr/>
          <p:nvPr/>
        </p:nvGrpSpPr>
        <p:grpSpPr>
          <a:xfrm>
            <a:off x="3956691" y="4590264"/>
            <a:ext cx="1107612" cy="958645"/>
            <a:chOff x="5031476" y="3469283"/>
            <a:chExt cx="1107612" cy="958645"/>
          </a:xfrm>
        </p:grpSpPr>
        <p:sp>
          <p:nvSpPr>
            <p:cNvPr id="20" name="Abgerundetes Rechteck 19">
              <a:extLst>
                <a:ext uri="{FF2B5EF4-FFF2-40B4-BE49-F238E27FC236}">
                  <a16:creationId xmlns:a16="http://schemas.microsoft.com/office/drawing/2014/main" id="{E25FD245-15E2-C04F-9C43-1ADBB30FF63E}"/>
                </a:ext>
              </a:extLst>
            </p:cNvPr>
            <p:cNvSpPr/>
            <p:nvPr/>
          </p:nvSpPr>
          <p:spPr>
            <a:xfrm>
              <a:off x="5031476" y="3469283"/>
              <a:ext cx="1107612" cy="958645"/>
            </a:xfrm>
            <a:prstGeom prst="round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3080" name="Picture 8" descr="Flasks in Python. Flask is a micro web framework written… | by Shivangi  Sareen | Medium">
              <a:extLst>
                <a:ext uri="{FF2B5EF4-FFF2-40B4-BE49-F238E27FC236}">
                  <a16:creationId xmlns:a16="http://schemas.microsoft.com/office/drawing/2014/main" id="{F35064EB-5A89-1F40-A3B4-E4636D45BF8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472" r="19516"/>
            <a:stretch/>
          </p:blipFill>
          <p:spPr bwMode="auto">
            <a:xfrm>
              <a:off x="5282094" y="3607475"/>
              <a:ext cx="591134" cy="6819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B3A94C6B-23AB-CB48-A39A-F31D9162940D}"/>
              </a:ext>
            </a:extLst>
          </p:cNvPr>
          <p:cNvGrpSpPr/>
          <p:nvPr/>
        </p:nvGrpSpPr>
        <p:grpSpPr>
          <a:xfrm>
            <a:off x="9267992" y="2330611"/>
            <a:ext cx="1592698" cy="2581332"/>
            <a:chOff x="6848913" y="2470356"/>
            <a:chExt cx="1592698" cy="2581332"/>
          </a:xfrm>
        </p:grpSpPr>
        <p:sp>
          <p:nvSpPr>
            <p:cNvPr id="29" name="Abgerundetes Rechteck 28">
              <a:extLst>
                <a:ext uri="{FF2B5EF4-FFF2-40B4-BE49-F238E27FC236}">
                  <a16:creationId xmlns:a16="http://schemas.microsoft.com/office/drawing/2014/main" id="{ED0C3060-E268-4E42-B3BD-913E247BD0C8}"/>
                </a:ext>
              </a:extLst>
            </p:cNvPr>
            <p:cNvSpPr/>
            <p:nvPr/>
          </p:nvSpPr>
          <p:spPr>
            <a:xfrm>
              <a:off x="6848913" y="2470356"/>
              <a:ext cx="1592698" cy="2581332"/>
            </a:xfrm>
            <a:prstGeom prst="round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3088" name="Picture 16" descr="HTML5 – Wikipedia">
              <a:extLst>
                <a:ext uri="{FF2B5EF4-FFF2-40B4-BE49-F238E27FC236}">
                  <a16:creationId xmlns:a16="http://schemas.microsoft.com/office/drawing/2014/main" id="{1C1344A5-4E3C-C44D-AAB2-4D22B22DA23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93157" y="3355372"/>
              <a:ext cx="832206" cy="8322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90" name="Picture 18" descr="Cascading Style Sheets – Wikipedia">
              <a:extLst>
                <a:ext uri="{FF2B5EF4-FFF2-40B4-BE49-F238E27FC236}">
                  <a16:creationId xmlns:a16="http://schemas.microsoft.com/office/drawing/2014/main" id="{7FCE5707-DCBF-3543-87D0-A6EDE81615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6875" y="4088587"/>
              <a:ext cx="615767" cy="8672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92" name="Picture 20" descr="JavaScript-Schulungen - Skillsoft">
              <a:extLst>
                <a:ext uri="{FF2B5EF4-FFF2-40B4-BE49-F238E27FC236}">
                  <a16:creationId xmlns:a16="http://schemas.microsoft.com/office/drawing/2014/main" id="{AA1A2357-2B1C-D54C-8708-BC3DD308AB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32665" y="2607524"/>
              <a:ext cx="769791" cy="8322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3" name="Magnetplattenspeicher 12">
            <a:extLst>
              <a:ext uri="{FF2B5EF4-FFF2-40B4-BE49-F238E27FC236}">
                <a16:creationId xmlns:a16="http://schemas.microsoft.com/office/drawing/2014/main" id="{1BC43FAE-1641-8E4D-BBEF-A1D1B128CBA5}"/>
              </a:ext>
            </a:extLst>
          </p:cNvPr>
          <p:cNvSpPr/>
          <p:nvPr/>
        </p:nvSpPr>
        <p:spPr>
          <a:xfrm>
            <a:off x="3675212" y="2867567"/>
            <a:ext cx="1673329" cy="1223457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A521DE4E-41EF-1545-9E53-AE8264F9861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05181" y="2115663"/>
            <a:ext cx="1024641" cy="396851"/>
          </a:xfrm>
          <a:prstGeom prst="rect">
            <a:avLst/>
          </a:prstGeom>
        </p:spPr>
      </p:pic>
      <p:pic>
        <p:nvPicPr>
          <p:cNvPr id="3094" name="Picture 22" descr="Setting up Flask applications on PythonAnywhere | PythonAnywhere help">
            <a:extLst>
              <a:ext uri="{FF2B5EF4-FFF2-40B4-BE49-F238E27FC236}">
                <a16:creationId xmlns:a16="http://schemas.microsoft.com/office/drawing/2014/main" id="{6D17869C-47B3-6D45-90F3-FA9F2F6CAC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02" b="-905"/>
          <a:stretch/>
        </p:blipFill>
        <p:spPr bwMode="auto">
          <a:xfrm rot="16200000">
            <a:off x="7317236" y="4429134"/>
            <a:ext cx="2651537" cy="410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BE427A50-DDF4-D243-85EF-02A3F323CE82}"/>
              </a:ext>
            </a:extLst>
          </p:cNvPr>
          <p:cNvCxnSpPr>
            <a:cxnSpLocks/>
          </p:cNvCxnSpPr>
          <p:nvPr/>
        </p:nvCxnSpPr>
        <p:spPr>
          <a:xfrm>
            <a:off x="2566222" y="1661188"/>
            <a:ext cx="0" cy="1206379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34">
            <a:extLst>
              <a:ext uri="{FF2B5EF4-FFF2-40B4-BE49-F238E27FC236}">
                <a16:creationId xmlns:a16="http://schemas.microsoft.com/office/drawing/2014/main" id="{70632253-DCAD-9D4B-9BE4-E43DD4AD63AE}"/>
              </a:ext>
            </a:extLst>
          </p:cNvPr>
          <p:cNvCxnSpPr>
            <a:cxnSpLocks/>
          </p:cNvCxnSpPr>
          <p:nvPr/>
        </p:nvCxnSpPr>
        <p:spPr>
          <a:xfrm>
            <a:off x="6233655" y="1661188"/>
            <a:ext cx="0" cy="1937418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Grafik 21">
            <a:extLst>
              <a:ext uri="{FF2B5EF4-FFF2-40B4-BE49-F238E27FC236}">
                <a16:creationId xmlns:a16="http://schemas.microsoft.com/office/drawing/2014/main" id="{92C51843-4DA7-7C42-99B7-510EDDB0304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93165" y="5251305"/>
            <a:ext cx="744800" cy="744800"/>
          </a:xfrm>
          <a:prstGeom prst="rect">
            <a:avLst/>
          </a:prstGeom>
        </p:spPr>
      </p:pic>
      <p:sp>
        <p:nvSpPr>
          <p:cNvPr id="16" name="Magnetplattenspeicher 15">
            <a:extLst>
              <a:ext uri="{FF2B5EF4-FFF2-40B4-BE49-F238E27FC236}">
                <a16:creationId xmlns:a16="http://schemas.microsoft.com/office/drawing/2014/main" id="{91EE920E-D412-BB4F-9F5B-D1816AF95C48}"/>
              </a:ext>
            </a:extLst>
          </p:cNvPr>
          <p:cNvSpPr/>
          <p:nvPr/>
        </p:nvSpPr>
        <p:spPr>
          <a:xfrm>
            <a:off x="3675211" y="2556758"/>
            <a:ext cx="1673329" cy="740489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cxnSp>
        <p:nvCxnSpPr>
          <p:cNvPr id="42" name="Gekrümmte Verbindung 41">
            <a:extLst>
              <a:ext uri="{FF2B5EF4-FFF2-40B4-BE49-F238E27FC236}">
                <a16:creationId xmlns:a16="http://schemas.microsoft.com/office/drawing/2014/main" id="{2ACD45BE-FB2F-CB4E-83A2-1E663C5A57C6}"/>
              </a:ext>
            </a:extLst>
          </p:cNvPr>
          <p:cNvCxnSpPr>
            <a:stCxn id="5" idx="3"/>
          </p:cNvCxnSpPr>
          <p:nvPr/>
        </p:nvCxnSpPr>
        <p:spPr>
          <a:xfrm flipV="1">
            <a:off x="2384990" y="3011009"/>
            <a:ext cx="1290221" cy="746"/>
          </a:xfrm>
          <a:prstGeom prst="curvedConnector3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Gerade Verbindung 73">
            <a:extLst>
              <a:ext uri="{FF2B5EF4-FFF2-40B4-BE49-F238E27FC236}">
                <a16:creationId xmlns:a16="http://schemas.microsoft.com/office/drawing/2014/main" id="{5A581A03-F898-2E43-976B-F91A32131C19}"/>
              </a:ext>
            </a:extLst>
          </p:cNvPr>
          <p:cNvCxnSpPr>
            <a:cxnSpLocks/>
          </p:cNvCxnSpPr>
          <p:nvPr/>
        </p:nvCxnSpPr>
        <p:spPr>
          <a:xfrm>
            <a:off x="6233655" y="4058687"/>
            <a:ext cx="0" cy="2135631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8" name="Folienzoom 7">
                <a:extLst>
                  <a:ext uri="{FF2B5EF4-FFF2-40B4-BE49-F238E27FC236}">
                    <a16:creationId xmlns:a16="http://schemas.microsoft.com/office/drawing/2014/main" id="{092C1002-820B-AF43-9CE9-699CF6A8F95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71474575"/>
                  </p:ext>
                </p:extLst>
              </p:nvPr>
            </p:nvGraphicFramePr>
            <p:xfrm>
              <a:off x="3388899" y="4253055"/>
              <a:ext cx="2286000" cy="1714500"/>
            </p:xfrm>
            <a:graphic>
              <a:graphicData uri="http://schemas.microsoft.com/office/powerpoint/2016/slidezoom">
                <pslz:sldZm>
                  <pslz:sldZmObj sldId="262" cId="553802328">
                    <pslz:zmPr id="{7AC4C020-896E-724E-A430-40C7449A5DAB}" transitionDur="1000">
                      <p166:blipFill xmlns:p166="http://schemas.microsoft.com/office/powerpoint/2016/6/main">
                        <a:blip r:embed="rId10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286000" cy="17145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8" name="Folienzoom 7">
                <a:hlinkClick r:id="rId11" action="ppaction://hlinksldjump"/>
                <a:extLst>
                  <a:ext uri="{FF2B5EF4-FFF2-40B4-BE49-F238E27FC236}">
                    <a16:creationId xmlns:a16="http://schemas.microsoft.com/office/drawing/2014/main" id="{092C1002-820B-AF43-9CE9-699CF6A8F95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388899" y="4253055"/>
                <a:ext cx="2286000" cy="17145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p:cxnSp>
        <p:nvCxnSpPr>
          <p:cNvPr id="77" name="Gerade Verbindung 76">
            <a:extLst>
              <a:ext uri="{FF2B5EF4-FFF2-40B4-BE49-F238E27FC236}">
                <a16:creationId xmlns:a16="http://schemas.microsoft.com/office/drawing/2014/main" id="{F75B8D22-0F52-F04F-B8C9-8F5455194720}"/>
              </a:ext>
            </a:extLst>
          </p:cNvPr>
          <p:cNvCxnSpPr>
            <a:cxnSpLocks/>
          </p:cNvCxnSpPr>
          <p:nvPr/>
        </p:nvCxnSpPr>
        <p:spPr>
          <a:xfrm>
            <a:off x="2566222" y="3222522"/>
            <a:ext cx="0" cy="1505934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Gerade Verbindung 78">
            <a:extLst>
              <a:ext uri="{FF2B5EF4-FFF2-40B4-BE49-F238E27FC236}">
                <a16:creationId xmlns:a16="http://schemas.microsoft.com/office/drawing/2014/main" id="{FCA88A07-9BEB-1A4B-80A2-A1BE1E03A3C1}"/>
              </a:ext>
            </a:extLst>
          </p:cNvPr>
          <p:cNvCxnSpPr>
            <a:cxnSpLocks/>
          </p:cNvCxnSpPr>
          <p:nvPr/>
        </p:nvCxnSpPr>
        <p:spPr>
          <a:xfrm>
            <a:off x="2566222" y="5548909"/>
            <a:ext cx="0" cy="645409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Zentralspeicher 68">
            <a:extLst>
              <a:ext uri="{FF2B5EF4-FFF2-40B4-BE49-F238E27FC236}">
                <a16:creationId xmlns:a16="http://schemas.microsoft.com/office/drawing/2014/main" id="{744D59B8-0FFD-FF43-A044-BC78D2299AA2}"/>
              </a:ext>
            </a:extLst>
          </p:cNvPr>
          <p:cNvSpPr/>
          <p:nvPr/>
        </p:nvSpPr>
        <p:spPr>
          <a:xfrm>
            <a:off x="4284198" y="2867567"/>
            <a:ext cx="514245" cy="342696"/>
          </a:xfrm>
          <a:prstGeom prst="flowChartInternalStorag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3" name="Zentralspeicher 82">
            <a:extLst>
              <a:ext uri="{FF2B5EF4-FFF2-40B4-BE49-F238E27FC236}">
                <a16:creationId xmlns:a16="http://schemas.microsoft.com/office/drawing/2014/main" id="{564BB296-5697-2846-9EA6-796F1DB6E990}"/>
              </a:ext>
            </a:extLst>
          </p:cNvPr>
          <p:cNvSpPr/>
          <p:nvPr/>
        </p:nvSpPr>
        <p:spPr>
          <a:xfrm>
            <a:off x="4005181" y="3435439"/>
            <a:ext cx="514245" cy="342696"/>
          </a:xfrm>
          <a:prstGeom prst="flowChartInternalStorag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4" name="Zentralspeicher 83">
            <a:extLst>
              <a:ext uri="{FF2B5EF4-FFF2-40B4-BE49-F238E27FC236}">
                <a16:creationId xmlns:a16="http://schemas.microsoft.com/office/drawing/2014/main" id="{6143AE9B-C558-9C4D-B17D-2BBD299F39F5}"/>
              </a:ext>
            </a:extLst>
          </p:cNvPr>
          <p:cNvSpPr/>
          <p:nvPr/>
        </p:nvSpPr>
        <p:spPr>
          <a:xfrm>
            <a:off x="4142817" y="3528358"/>
            <a:ext cx="514245" cy="342696"/>
          </a:xfrm>
          <a:prstGeom prst="flowChartInternalStorag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5" name="Zentralspeicher 84">
            <a:extLst>
              <a:ext uri="{FF2B5EF4-FFF2-40B4-BE49-F238E27FC236}">
                <a16:creationId xmlns:a16="http://schemas.microsoft.com/office/drawing/2014/main" id="{AB861C3D-8E3A-2140-89B2-A1D9A9E725B5}"/>
              </a:ext>
            </a:extLst>
          </p:cNvPr>
          <p:cNvSpPr/>
          <p:nvPr/>
        </p:nvSpPr>
        <p:spPr>
          <a:xfrm>
            <a:off x="4308539" y="3621277"/>
            <a:ext cx="514245" cy="342696"/>
          </a:xfrm>
          <a:prstGeom prst="flowChartInternalStorag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72" name="Folienzoom 71">
                <a:extLst>
                  <a:ext uri="{FF2B5EF4-FFF2-40B4-BE49-F238E27FC236}">
                    <a16:creationId xmlns:a16="http://schemas.microsoft.com/office/drawing/2014/main" id="{2925C32D-9AF2-DD47-B2E1-4EDD2C94862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00498071"/>
                  </p:ext>
                </p:extLst>
              </p:nvPr>
            </p:nvGraphicFramePr>
            <p:xfrm>
              <a:off x="628650" y="4427469"/>
              <a:ext cx="1830080" cy="1372561"/>
            </p:xfrm>
            <a:graphic>
              <a:graphicData uri="http://schemas.microsoft.com/office/powerpoint/2016/slidezoom">
                <pslz:sldZm>
                  <pslz:sldZmObj sldId="2001" cId="3661839692">
                    <pslz:zmPr id="{45601510-ABF5-6743-B108-A66772395C99}" transitionDur="1000">
                      <p166:blipFill xmlns:p166="http://schemas.microsoft.com/office/powerpoint/2016/6/main">
                        <a:blip r:embed="rId1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830080" cy="1372561"/>
                        </a:xfrm>
                        <a:prstGeom prst="roundRect">
                          <a:avLst>
                            <a:gd name="adj" fmla="val 8594"/>
                          </a:avLst>
                        </a:prstGeom>
                        <a:solidFill>
                          <a:srgbClr val="FFFFFF">
                            <a:shade val="85000"/>
                          </a:srgbClr>
                        </a:solidFill>
                        <a:ln>
                          <a:solidFill>
                            <a:schemeClr val="tx1"/>
                          </a:solidFill>
                        </a:ln>
                        <a:effectLst>
                          <a:reflection endPos="0" dist="5000" dir="5400000" sy="-100000" algn="bl" rotWithShape="0"/>
                        </a:effectLst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72" name="Folienzoom 71">
                <a:hlinkClick r:id="rId13" action="ppaction://hlinksldjump"/>
                <a:extLst>
                  <a:ext uri="{FF2B5EF4-FFF2-40B4-BE49-F238E27FC236}">
                    <a16:creationId xmlns:a16="http://schemas.microsoft.com/office/drawing/2014/main" id="{2925C32D-9AF2-DD47-B2E1-4EDD2C94862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28650" y="4427469"/>
                <a:ext cx="1830080" cy="1372561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solidFill>
                  <a:schemeClr val="tx1"/>
                </a:solidFill>
              </a:ln>
              <a:effectLst>
                <a:reflection endPos="0" dist="5000" dir="5400000" sy="-100000" algn="bl" rotWithShape="0"/>
              </a:effectLst>
            </p:spPr>
          </p:pic>
        </mc:Fallback>
      </mc:AlternateContent>
      <p:cxnSp>
        <p:nvCxnSpPr>
          <p:cNvPr id="70" name="Gekrümmte Verbindung 69">
            <a:extLst>
              <a:ext uri="{FF2B5EF4-FFF2-40B4-BE49-F238E27FC236}">
                <a16:creationId xmlns:a16="http://schemas.microsoft.com/office/drawing/2014/main" id="{C8F46DFF-9A98-6B4A-80B3-6EA6AA04899D}"/>
              </a:ext>
            </a:extLst>
          </p:cNvPr>
          <p:cNvCxnSpPr>
            <a:cxnSpLocks/>
            <a:endCxn id="57" idx="1"/>
          </p:cNvCxnSpPr>
          <p:nvPr/>
        </p:nvCxnSpPr>
        <p:spPr>
          <a:xfrm flipV="1">
            <a:off x="4997335" y="3822111"/>
            <a:ext cx="1402073" cy="1380631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Gerade Verbindung mit Pfeil 58">
            <a:extLst>
              <a:ext uri="{FF2B5EF4-FFF2-40B4-BE49-F238E27FC236}">
                <a16:creationId xmlns:a16="http://schemas.microsoft.com/office/drawing/2014/main" id="{133847B0-27E4-284C-8083-96117664238A}"/>
              </a:ext>
            </a:extLst>
          </p:cNvPr>
          <p:cNvCxnSpPr>
            <a:cxnSpLocks/>
          </p:cNvCxnSpPr>
          <p:nvPr/>
        </p:nvCxnSpPr>
        <p:spPr>
          <a:xfrm>
            <a:off x="2458730" y="4892527"/>
            <a:ext cx="154645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 Verbindung mit Pfeil 47">
            <a:extLst>
              <a:ext uri="{FF2B5EF4-FFF2-40B4-BE49-F238E27FC236}">
                <a16:creationId xmlns:a16="http://schemas.microsoft.com/office/drawing/2014/main" id="{C810173A-DB75-5147-9E9C-09FFD3ED125D}"/>
              </a:ext>
            </a:extLst>
          </p:cNvPr>
          <p:cNvCxnSpPr>
            <a:cxnSpLocks/>
            <a:stCxn id="20" idx="0"/>
            <a:endCxn id="13" idx="3"/>
          </p:cNvCxnSpPr>
          <p:nvPr/>
        </p:nvCxnSpPr>
        <p:spPr>
          <a:xfrm flipV="1">
            <a:off x="4510497" y="4091024"/>
            <a:ext cx="1380" cy="499240"/>
          </a:xfrm>
          <a:prstGeom prst="straightConnector1">
            <a:avLst/>
          </a:prstGeom>
          <a:ln w="127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Gerade Verbindung mit Pfeil 53">
            <a:extLst>
              <a:ext uri="{FF2B5EF4-FFF2-40B4-BE49-F238E27FC236}">
                <a16:creationId xmlns:a16="http://schemas.microsoft.com/office/drawing/2014/main" id="{CBA7EBFF-F215-1244-94DD-14A405E1D04C}"/>
              </a:ext>
            </a:extLst>
          </p:cNvPr>
          <p:cNvCxnSpPr>
            <a:cxnSpLocks/>
          </p:cNvCxnSpPr>
          <p:nvPr/>
        </p:nvCxnSpPr>
        <p:spPr>
          <a:xfrm>
            <a:off x="2458730" y="5410410"/>
            <a:ext cx="1546450" cy="0"/>
          </a:xfrm>
          <a:prstGeom prst="straightConnector1">
            <a:avLst/>
          </a:prstGeom>
          <a:ln w="127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Gerade Verbindung mit Pfeil 67">
            <a:extLst>
              <a:ext uri="{FF2B5EF4-FFF2-40B4-BE49-F238E27FC236}">
                <a16:creationId xmlns:a16="http://schemas.microsoft.com/office/drawing/2014/main" id="{BD26476A-A2CE-B449-A4CB-A24A0BF6E50B}"/>
              </a:ext>
            </a:extLst>
          </p:cNvPr>
          <p:cNvCxnSpPr>
            <a:cxnSpLocks/>
          </p:cNvCxnSpPr>
          <p:nvPr/>
        </p:nvCxnSpPr>
        <p:spPr>
          <a:xfrm flipV="1">
            <a:off x="5160536" y="5749290"/>
            <a:ext cx="0" cy="354292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18" name="Picture 2" descr="GitHub Actions and Maven releases">
            <a:extLst>
              <a:ext uri="{FF2B5EF4-FFF2-40B4-BE49-F238E27FC236}">
                <a16:creationId xmlns:a16="http://schemas.microsoft.com/office/drawing/2014/main" id="{7710CB75-F038-DF43-BF4E-8F96470984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9058" y="6069292"/>
            <a:ext cx="682956" cy="661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Textfeld 50">
            <a:extLst>
              <a:ext uri="{FF2B5EF4-FFF2-40B4-BE49-F238E27FC236}">
                <a16:creationId xmlns:a16="http://schemas.microsoft.com/office/drawing/2014/main" id="{91A7E6AF-B606-404F-805A-88A9FDC6C2A4}"/>
              </a:ext>
            </a:extLst>
          </p:cNvPr>
          <p:cNvSpPr txBox="1"/>
          <p:nvPr/>
        </p:nvSpPr>
        <p:spPr>
          <a:xfrm>
            <a:off x="4854883" y="5829056"/>
            <a:ext cx="58541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/>
              <a:t>CD    CI</a:t>
            </a:r>
          </a:p>
        </p:txBody>
      </p:sp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53" name="Folienzoom 52">
                <a:extLst>
                  <a:ext uri="{FF2B5EF4-FFF2-40B4-BE49-F238E27FC236}">
                    <a16:creationId xmlns:a16="http://schemas.microsoft.com/office/drawing/2014/main" id="{24101606-0A65-804D-8E9A-C986038D96D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41456167"/>
                  </p:ext>
                </p:extLst>
              </p:nvPr>
            </p:nvGraphicFramePr>
            <p:xfrm>
              <a:off x="625597" y="2324728"/>
              <a:ext cx="1830081" cy="1372561"/>
            </p:xfrm>
            <a:graphic>
              <a:graphicData uri="http://schemas.microsoft.com/office/powerpoint/2016/slidezoom">
                <pslz:sldZm>
                  <pslz:sldZmObj sldId="2003" cId="293427096">
                    <pslz:zmPr id="{E9D5B2D4-44E1-F145-971D-C8D8B7AB319D}" transitionDur="1000">
                      <p166:blipFill xmlns:p166="http://schemas.microsoft.com/office/powerpoint/2016/6/main">
                        <a:blip r:embed="rId1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830081" cy="1372561"/>
                        </a:xfrm>
                        <a:prstGeom prst="roundRect">
                          <a:avLst>
                            <a:gd name="adj" fmla="val 8594"/>
                          </a:avLst>
                        </a:prstGeom>
                        <a:solidFill>
                          <a:srgbClr val="FFFFFF">
                            <a:shade val="85000"/>
                          </a:srgbClr>
                        </a:solidFill>
                        <a:ln>
                          <a:solidFill>
                            <a:schemeClr val="tx1"/>
                          </a:solidFill>
                        </a:ln>
                        <a:effectLst>
                          <a:reflection endPos="0" dist="5000" dir="5400000" sy="-100000" algn="bl" rotWithShape="0"/>
                        </a:effectLst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53" name="Folienzoom 52">
                <a:hlinkClick r:id="rId16" action="ppaction://hlinksldjump"/>
                <a:extLst>
                  <a:ext uri="{FF2B5EF4-FFF2-40B4-BE49-F238E27FC236}">
                    <a16:creationId xmlns:a16="http://schemas.microsoft.com/office/drawing/2014/main" id="{24101606-0A65-804D-8E9A-C986038D96D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25597" y="2324728"/>
                <a:ext cx="1830081" cy="1372561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solidFill>
                  <a:schemeClr val="tx1"/>
                </a:solidFill>
              </a:ln>
              <a:effectLst>
                <a:reflection endPos="0" dist="5000" dir="5400000" sy="-100000" algn="bl" rotWithShape="0"/>
              </a:effectLst>
            </p:spPr>
          </p:pic>
        </mc:Fallback>
      </mc:AlternateContent>
      <p:sp>
        <p:nvSpPr>
          <p:cNvPr id="55" name="Textfeld 54">
            <a:extLst>
              <a:ext uri="{FF2B5EF4-FFF2-40B4-BE49-F238E27FC236}">
                <a16:creationId xmlns:a16="http://schemas.microsoft.com/office/drawing/2014/main" id="{A671B457-C473-A744-8477-FCB29E3ED3D8}"/>
              </a:ext>
            </a:extLst>
          </p:cNvPr>
          <p:cNvSpPr txBox="1"/>
          <p:nvPr/>
        </p:nvSpPr>
        <p:spPr>
          <a:xfrm>
            <a:off x="2834201" y="2764787"/>
            <a:ext cx="42832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daily</a:t>
            </a:r>
            <a:endParaRPr lang="de-DE" sz="1000" dirty="0"/>
          </a:p>
        </p:txBody>
      </p:sp>
      <p:sp>
        <p:nvSpPr>
          <p:cNvPr id="78" name="Textfeld 77">
            <a:extLst>
              <a:ext uri="{FF2B5EF4-FFF2-40B4-BE49-F238E27FC236}">
                <a16:creationId xmlns:a16="http://schemas.microsoft.com/office/drawing/2014/main" id="{8BD1E8BE-58A0-8442-9FE7-86C8477E8444}"/>
              </a:ext>
            </a:extLst>
          </p:cNvPr>
          <p:cNvSpPr txBox="1"/>
          <p:nvPr/>
        </p:nvSpPr>
        <p:spPr>
          <a:xfrm>
            <a:off x="2816841" y="4646306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trigger</a:t>
            </a:r>
            <a:endParaRPr lang="de-DE" sz="1000" dirty="0"/>
          </a:p>
        </p:txBody>
      </p:sp>
      <p:sp>
        <p:nvSpPr>
          <p:cNvPr id="80" name="Textfeld 79">
            <a:extLst>
              <a:ext uri="{FF2B5EF4-FFF2-40B4-BE49-F238E27FC236}">
                <a16:creationId xmlns:a16="http://schemas.microsoft.com/office/drawing/2014/main" id="{BDD7553B-9B09-2846-BF0E-9877C26C4636}"/>
              </a:ext>
            </a:extLst>
          </p:cNvPr>
          <p:cNvSpPr txBox="1"/>
          <p:nvPr/>
        </p:nvSpPr>
        <p:spPr>
          <a:xfrm>
            <a:off x="2818710" y="5172985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trigger</a:t>
            </a:r>
            <a:endParaRPr lang="de-DE" sz="1000" dirty="0"/>
          </a:p>
        </p:txBody>
      </p:sp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57" name="Folienzoom 56">
                <a:extLst>
                  <a:ext uri="{FF2B5EF4-FFF2-40B4-BE49-F238E27FC236}">
                    <a16:creationId xmlns:a16="http://schemas.microsoft.com/office/drawing/2014/main" id="{60315AF1-E44F-F74D-BD07-A5DBCFD6904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96470716"/>
                  </p:ext>
                </p:extLst>
              </p:nvPr>
            </p:nvGraphicFramePr>
            <p:xfrm>
              <a:off x="6399408" y="3101732"/>
              <a:ext cx="1921009" cy="1440757"/>
            </p:xfrm>
            <a:graphic>
              <a:graphicData uri="http://schemas.microsoft.com/office/powerpoint/2016/slidezoom">
                <pslz:sldZm>
                  <pslz:sldZmObj sldId="2010" cId="885857055">
                    <pslz:zmPr id="{7D533564-D8A4-D342-9F24-AFA4FD1E8F90}" returnToParent="0" transitionDur="1000">
                      <p166:blipFill xmlns:p166="http://schemas.microsoft.com/office/powerpoint/2016/6/main">
                        <a:blip r:embed="rId1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921009" cy="1440757"/>
                        </a:xfrm>
                        <a:prstGeom prst="roundRect">
                          <a:avLst>
                            <a:gd name="adj" fmla="val 8594"/>
                          </a:avLst>
                        </a:prstGeom>
                        <a:solidFill>
                          <a:srgbClr val="FFFFFF">
                            <a:shade val="85000"/>
                          </a:srgbClr>
                        </a:solidFill>
                        <a:ln>
                          <a:solidFill>
                            <a:schemeClr val="tx1"/>
                          </a:solidFill>
                        </a:ln>
                        <a:effectLst>
                          <a:reflection blurRad="12700" endPos="0" dist="5000" dir="5400000" sy="-100000" algn="bl" rotWithShape="0"/>
                        </a:effectLst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57" name="Folienzoom 56">
                <a:hlinkClick r:id="rId18" action="ppaction://hlinksldjump"/>
                <a:extLst>
                  <a:ext uri="{FF2B5EF4-FFF2-40B4-BE49-F238E27FC236}">
                    <a16:creationId xmlns:a16="http://schemas.microsoft.com/office/drawing/2014/main" id="{60315AF1-E44F-F74D-BD07-A5DBCFD6904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399408" y="3101732"/>
                <a:ext cx="1921009" cy="1440757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solidFill>
                  <a:schemeClr val="tx1"/>
                </a:solidFill>
              </a:ln>
              <a:effectLst>
                <a:reflection blurRad="12700" endPos="0" dist="5000" dir="5400000" sy="-100000" algn="bl" rotWithShape="0"/>
              </a:effectLst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925542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7C1C18F-201A-514D-A03E-C48E2A82E8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 Warehouse Schema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904AB028-98F6-3F40-A4EB-71BFDC7AEBC6}"/>
              </a:ext>
            </a:extLst>
          </p:cNvPr>
          <p:cNvSpPr txBox="1"/>
          <p:nvPr/>
        </p:nvSpPr>
        <p:spPr>
          <a:xfrm>
            <a:off x="3144649" y="2787652"/>
            <a:ext cx="3583032" cy="16235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50" b="1" dirty="0">
                <a:latin typeface="Consolas" panose="020B0609020204030204" pitchFamily="49" charset="0"/>
                <a:cs typeface="Consolas" panose="020B0609020204030204" pitchFamily="49" charset="0"/>
              </a:rPr>
              <a:t>CREATE TABLE </a:t>
            </a:r>
            <a:r>
              <a:rPr lang="de-DE" sz="1050" b="1" dirty="0" err="1">
                <a:latin typeface="Consolas" panose="020B0609020204030204" pitchFamily="49" charset="0"/>
                <a:cs typeface="Consolas" panose="020B0609020204030204" pitchFamily="49" charset="0"/>
              </a:rPr>
              <a:t>lesson</a:t>
            </a:r>
            <a:r>
              <a:rPr lang="de-DE" sz="1050" b="1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</a:p>
          <a:p>
            <a:r>
              <a:rPr lang="de-DE" sz="900" dirty="0">
                <a:latin typeface="Consolas" panose="020B0609020204030204" pitchFamily="49" charset="0"/>
                <a:cs typeface="Consolas" panose="020B0609020204030204" pitchFamily="49" charset="0"/>
              </a:rPr>
              <a:t>  </a:t>
            </a:r>
            <a:r>
              <a:rPr lang="de-DE" sz="900" dirty="0" err="1">
                <a:latin typeface="Consolas" panose="020B0609020204030204" pitchFamily="49" charset="0"/>
                <a:cs typeface="Consolas" panose="020B0609020204030204" pitchFamily="49" charset="0"/>
              </a:rPr>
              <a:t>id</a:t>
            </a:r>
            <a:r>
              <a:rPr lang="de-DE" sz="900" dirty="0">
                <a:latin typeface="Consolas" panose="020B0609020204030204" pitchFamily="49" charset="0"/>
                <a:cs typeface="Consolas" panose="020B0609020204030204" pitchFamily="49" charset="0"/>
              </a:rPr>
              <a:t> INTEGER PRIMARY KEY AUTOINCREMENT,</a:t>
            </a:r>
          </a:p>
          <a:p>
            <a:r>
              <a:rPr lang="de-DE" sz="900" dirty="0">
                <a:latin typeface="Consolas" panose="020B0609020204030204" pitchFamily="49" charset="0"/>
                <a:cs typeface="Consolas" panose="020B0609020204030204" pitchFamily="49" charset="0"/>
              </a:rPr>
              <a:t>  </a:t>
            </a:r>
            <a:r>
              <a:rPr lang="de-DE" sz="900" dirty="0" err="1">
                <a:latin typeface="Consolas" panose="020B0609020204030204" pitchFamily="49" charset="0"/>
                <a:cs typeface="Consolas" panose="020B0609020204030204" pitchFamily="49" charset="0"/>
              </a:rPr>
              <a:t>schedule_id</a:t>
            </a:r>
            <a:r>
              <a:rPr lang="de-DE" sz="900" dirty="0">
                <a:latin typeface="Consolas" panose="020B0609020204030204" pitchFamily="49" charset="0"/>
                <a:cs typeface="Consolas" panose="020B0609020204030204" pitchFamily="49" charset="0"/>
              </a:rPr>
              <a:t> INTEGER NOT NULL,</a:t>
            </a:r>
          </a:p>
          <a:p>
            <a:r>
              <a:rPr lang="de-DE" sz="900" dirty="0">
                <a:latin typeface="Consolas" panose="020B0609020204030204" pitchFamily="49" charset="0"/>
                <a:cs typeface="Consolas" panose="020B0609020204030204" pitchFamily="49" charset="0"/>
              </a:rPr>
              <a:t>  </a:t>
            </a:r>
            <a:r>
              <a:rPr lang="de-DE" sz="900" dirty="0" err="1">
                <a:latin typeface="Consolas" panose="020B0609020204030204" pitchFamily="49" charset="0"/>
                <a:cs typeface="Consolas" panose="020B0609020204030204" pitchFamily="49" charset="0"/>
              </a:rPr>
              <a:t>participant_id</a:t>
            </a:r>
            <a:r>
              <a:rPr lang="de-DE" sz="900" dirty="0">
                <a:latin typeface="Consolas" panose="020B0609020204030204" pitchFamily="49" charset="0"/>
                <a:cs typeface="Consolas" panose="020B0609020204030204" pitchFamily="49" charset="0"/>
              </a:rPr>
              <a:t> INTEGER NOT NULL,</a:t>
            </a:r>
          </a:p>
          <a:p>
            <a:r>
              <a:rPr lang="de-DE" sz="900" dirty="0">
                <a:latin typeface="Consolas" panose="020B0609020204030204" pitchFamily="49" charset="0"/>
                <a:cs typeface="Consolas" panose="020B0609020204030204" pitchFamily="49" charset="0"/>
              </a:rPr>
              <a:t>  </a:t>
            </a:r>
            <a:r>
              <a:rPr lang="de-DE" sz="900" dirty="0" err="1">
                <a:latin typeface="Consolas" panose="020B0609020204030204" pitchFamily="49" charset="0"/>
                <a:cs typeface="Consolas" panose="020B0609020204030204" pitchFamily="49" charset="0"/>
              </a:rPr>
              <a:t>cancelled_at</a:t>
            </a:r>
            <a:r>
              <a:rPr lang="de-DE" sz="900" dirty="0">
                <a:latin typeface="Consolas" panose="020B0609020204030204" pitchFamily="49" charset="0"/>
                <a:cs typeface="Consolas" panose="020B0609020204030204" pitchFamily="49" charset="0"/>
              </a:rPr>
              <a:t> DATETIME,</a:t>
            </a:r>
          </a:p>
          <a:p>
            <a:r>
              <a:rPr lang="de-DE" sz="900" dirty="0">
                <a:latin typeface="Consolas" panose="020B0609020204030204" pitchFamily="49" charset="0"/>
                <a:cs typeface="Consolas" panose="020B0609020204030204" pitchFamily="49" charset="0"/>
              </a:rPr>
              <a:t>  </a:t>
            </a:r>
            <a:r>
              <a:rPr lang="de-DE" sz="900" dirty="0" err="1">
                <a:latin typeface="Consolas" panose="020B0609020204030204" pitchFamily="49" charset="0"/>
                <a:cs typeface="Consolas" panose="020B0609020204030204" pitchFamily="49" charset="0"/>
              </a:rPr>
              <a:t>cancellation_id</a:t>
            </a:r>
            <a:r>
              <a:rPr lang="de-DE" sz="900" dirty="0">
                <a:latin typeface="Consolas" panose="020B0609020204030204" pitchFamily="49" charset="0"/>
                <a:cs typeface="Consolas" panose="020B0609020204030204" pitchFamily="49" charset="0"/>
              </a:rPr>
              <a:t> INTEGER,</a:t>
            </a:r>
          </a:p>
          <a:p>
            <a:r>
              <a:rPr lang="de-DE" sz="900" dirty="0">
                <a:latin typeface="Consolas" panose="020B0609020204030204" pitchFamily="49" charset="0"/>
                <a:cs typeface="Consolas" panose="020B0609020204030204" pitchFamily="49" charset="0"/>
              </a:rPr>
              <a:t>  </a:t>
            </a:r>
            <a:r>
              <a:rPr lang="de-DE" sz="900" dirty="0" err="1">
                <a:latin typeface="Consolas" panose="020B0609020204030204" pitchFamily="49" charset="0"/>
                <a:cs typeface="Consolas" panose="020B0609020204030204" pitchFamily="49" charset="0"/>
              </a:rPr>
              <a:t>cancellation_text</a:t>
            </a:r>
            <a:r>
              <a:rPr lang="de-DE" sz="900" dirty="0">
                <a:latin typeface="Consolas" panose="020B0609020204030204" pitchFamily="49" charset="0"/>
                <a:cs typeface="Consolas" panose="020B0609020204030204" pitchFamily="49" charset="0"/>
              </a:rPr>
              <a:t> TEXT,</a:t>
            </a:r>
          </a:p>
          <a:p>
            <a:r>
              <a:rPr lang="de-DE" sz="900" dirty="0">
                <a:latin typeface="Consolas" panose="020B0609020204030204" pitchFamily="49" charset="0"/>
                <a:cs typeface="Consolas" panose="020B0609020204030204" pitchFamily="49" charset="0"/>
              </a:rPr>
              <a:t>  </a:t>
            </a:r>
            <a:r>
              <a:rPr lang="de-DE" sz="900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FOREIGN KEY (</a:t>
            </a:r>
            <a:r>
              <a:rPr lang="de-DE" sz="900" b="1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schedule_id</a:t>
            </a:r>
            <a:r>
              <a:rPr lang="de-DE" sz="900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REFERENCES </a:t>
            </a:r>
            <a:r>
              <a:rPr lang="de-DE" sz="900" b="1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schedule</a:t>
            </a:r>
            <a:r>
              <a:rPr lang="de-DE" sz="900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de-DE" sz="900" b="1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id</a:t>
            </a:r>
            <a:r>
              <a:rPr lang="de-DE" sz="900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),</a:t>
            </a:r>
          </a:p>
          <a:p>
            <a:r>
              <a:rPr lang="de-DE" sz="900" dirty="0">
                <a:latin typeface="Consolas" panose="020B0609020204030204" pitchFamily="49" charset="0"/>
                <a:cs typeface="Consolas" panose="020B0609020204030204" pitchFamily="49" charset="0"/>
              </a:rPr>
              <a:t>  </a:t>
            </a:r>
            <a:r>
              <a:rPr lang="de-DE" sz="900" b="1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FOREIGN KEY (</a:t>
            </a:r>
            <a:r>
              <a:rPr lang="de-DE" sz="900" b="1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participant_id</a:t>
            </a:r>
            <a:r>
              <a:rPr lang="de-DE" sz="900" b="1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REFERENCES </a:t>
            </a:r>
            <a:r>
              <a:rPr lang="de-DE" sz="900" b="1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member</a:t>
            </a:r>
            <a:r>
              <a:rPr lang="de-DE" sz="900" b="1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de-DE" sz="900" b="1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id</a:t>
            </a:r>
            <a:r>
              <a:rPr lang="de-DE" sz="900" b="1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de-DE" sz="9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endParaRPr lang="de-DE" sz="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494E6B5-6D91-CD44-9A21-EE7A4B570B07}"/>
              </a:ext>
            </a:extLst>
          </p:cNvPr>
          <p:cNvSpPr txBox="1"/>
          <p:nvPr/>
        </p:nvSpPr>
        <p:spPr>
          <a:xfrm>
            <a:off x="6727681" y="1462089"/>
            <a:ext cx="1787669" cy="35779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900"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de-DE" sz="1050" b="1" dirty="0"/>
              <a:t>CREATE TABLE </a:t>
            </a:r>
            <a:r>
              <a:rPr lang="de-DE" sz="1050" b="1" dirty="0" err="1"/>
              <a:t>member</a:t>
            </a:r>
            <a:r>
              <a:rPr lang="de-DE" sz="1050" b="1" dirty="0"/>
              <a:t> (</a:t>
            </a:r>
          </a:p>
          <a:p>
            <a:r>
              <a:rPr lang="de-DE" dirty="0"/>
              <a:t>  </a:t>
            </a:r>
            <a:r>
              <a:rPr lang="de-DE" b="1" dirty="0" err="1">
                <a:solidFill>
                  <a:schemeClr val="accent6"/>
                </a:solidFill>
              </a:rPr>
              <a:t>id</a:t>
            </a:r>
            <a:r>
              <a:rPr lang="de-DE" b="1" dirty="0">
                <a:solidFill>
                  <a:schemeClr val="accent6"/>
                </a:solidFill>
              </a:rPr>
              <a:t> INTEGER PRIMARY KEY,</a:t>
            </a:r>
          </a:p>
          <a:p>
            <a:r>
              <a:rPr lang="de-DE" dirty="0"/>
              <a:t>  </a:t>
            </a:r>
            <a:r>
              <a:rPr lang="de-DE" dirty="0" err="1"/>
              <a:t>lastname</a:t>
            </a:r>
            <a:r>
              <a:rPr lang="de-DE" dirty="0"/>
              <a:t> TEXT,</a:t>
            </a:r>
          </a:p>
          <a:p>
            <a:r>
              <a:rPr lang="de-DE" dirty="0"/>
              <a:t>  </a:t>
            </a:r>
            <a:r>
              <a:rPr lang="de-DE" dirty="0" err="1"/>
              <a:t>surname</a:t>
            </a:r>
            <a:r>
              <a:rPr lang="de-DE" dirty="0"/>
              <a:t> TEXT,</a:t>
            </a:r>
          </a:p>
          <a:p>
            <a:r>
              <a:rPr lang="de-DE" dirty="0"/>
              <a:t>  title TEXT,</a:t>
            </a:r>
          </a:p>
          <a:p>
            <a:r>
              <a:rPr lang="de-DE" dirty="0"/>
              <a:t>  </a:t>
            </a:r>
            <a:r>
              <a:rPr lang="de-DE" dirty="0" err="1"/>
              <a:t>active_status</a:t>
            </a:r>
            <a:r>
              <a:rPr lang="de-DE" dirty="0"/>
              <a:t> BOOLEAN,</a:t>
            </a:r>
          </a:p>
          <a:p>
            <a:r>
              <a:rPr lang="de-DE" dirty="0"/>
              <a:t>  </a:t>
            </a:r>
            <a:r>
              <a:rPr lang="de-DE" dirty="0" err="1"/>
              <a:t>gender</a:t>
            </a:r>
            <a:r>
              <a:rPr lang="de-DE" dirty="0"/>
              <a:t> TEXT,</a:t>
            </a:r>
          </a:p>
          <a:p>
            <a:r>
              <a:rPr lang="de-DE" dirty="0"/>
              <a:t>  </a:t>
            </a:r>
            <a:r>
              <a:rPr lang="de-DE" dirty="0" err="1"/>
              <a:t>birthdate</a:t>
            </a:r>
            <a:r>
              <a:rPr lang="de-DE" dirty="0"/>
              <a:t> DATETIME,</a:t>
            </a:r>
          </a:p>
          <a:p>
            <a:r>
              <a:rPr lang="de-DE" dirty="0"/>
              <a:t>  </a:t>
            </a:r>
            <a:r>
              <a:rPr lang="de-DE" dirty="0" err="1"/>
              <a:t>kid_status</a:t>
            </a:r>
            <a:r>
              <a:rPr lang="de-DE" dirty="0"/>
              <a:t> BOOLEAN,</a:t>
            </a:r>
          </a:p>
          <a:p>
            <a:r>
              <a:rPr lang="de-DE" dirty="0"/>
              <a:t>  </a:t>
            </a:r>
            <a:r>
              <a:rPr lang="de-DE" dirty="0" err="1"/>
              <a:t>lastname_parent</a:t>
            </a:r>
            <a:r>
              <a:rPr lang="de-DE" dirty="0"/>
              <a:t> TEXT,</a:t>
            </a:r>
          </a:p>
          <a:p>
            <a:r>
              <a:rPr lang="de-DE" dirty="0"/>
              <a:t>  </a:t>
            </a:r>
            <a:r>
              <a:rPr lang="de-DE" dirty="0" err="1"/>
              <a:t>surname_parent</a:t>
            </a:r>
            <a:r>
              <a:rPr lang="de-DE" dirty="0"/>
              <a:t> TEXT,</a:t>
            </a:r>
          </a:p>
          <a:p>
            <a:r>
              <a:rPr lang="de-DE" dirty="0"/>
              <a:t>  </a:t>
            </a:r>
            <a:r>
              <a:rPr lang="de-DE" dirty="0" err="1"/>
              <a:t>title_parent</a:t>
            </a:r>
            <a:r>
              <a:rPr lang="de-DE" dirty="0"/>
              <a:t> TEXT,</a:t>
            </a:r>
          </a:p>
          <a:p>
            <a:r>
              <a:rPr lang="de-DE" dirty="0"/>
              <a:t>  </a:t>
            </a:r>
            <a:r>
              <a:rPr lang="de-DE" dirty="0" err="1"/>
              <a:t>greeting</a:t>
            </a:r>
            <a:r>
              <a:rPr lang="de-DE" dirty="0"/>
              <a:t> TEXT,</a:t>
            </a:r>
          </a:p>
          <a:p>
            <a:r>
              <a:rPr lang="de-DE" dirty="0"/>
              <a:t>  </a:t>
            </a:r>
            <a:r>
              <a:rPr lang="de-DE" dirty="0" err="1"/>
              <a:t>street</a:t>
            </a:r>
            <a:r>
              <a:rPr lang="de-DE" dirty="0"/>
              <a:t> TEXT,</a:t>
            </a:r>
          </a:p>
          <a:p>
            <a:r>
              <a:rPr lang="de-DE" dirty="0"/>
              <a:t>  </a:t>
            </a:r>
            <a:r>
              <a:rPr lang="de-DE" dirty="0" err="1"/>
              <a:t>zip_code</a:t>
            </a:r>
            <a:r>
              <a:rPr lang="de-DE" dirty="0"/>
              <a:t> TEXT,</a:t>
            </a:r>
          </a:p>
          <a:p>
            <a:r>
              <a:rPr lang="de-DE" dirty="0"/>
              <a:t>  </a:t>
            </a:r>
            <a:r>
              <a:rPr lang="de-DE" dirty="0" err="1"/>
              <a:t>city</a:t>
            </a:r>
            <a:r>
              <a:rPr lang="de-DE" dirty="0"/>
              <a:t> TEXT,</a:t>
            </a:r>
          </a:p>
          <a:p>
            <a:r>
              <a:rPr lang="de-DE" dirty="0"/>
              <a:t>  tel_number1 TEXT,</a:t>
            </a:r>
          </a:p>
          <a:p>
            <a:r>
              <a:rPr lang="de-DE" dirty="0"/>
              <a:t>  tel_number2 TEXT,</a:t>
            </a:r>
          </a:p>
          <a:p>
            <a:r>
              <a:rPr lang="de-DE" dirty="0"/>
              <a:t>  email_address1 TEXT,</a:t>
            </a:r>
          </a:p>
          <a:p>
            <a:r>
              <a:rPr lang="de-DE" dirty="0"/>
              <a:t>  email_address2 TEXT,</a:t>
            </a:r>
          </a:p>
          <a:p>
            <a:r>
              <a:rPr lang="de-DE" dirty="0"/>
              <a:t>  </a:t>
            </a:r>
            <a:r>
              <a:rPr lang="de-DE" dirty="0" err="1"/>
              <a:t>notes</a:t>
            </a:r>
            <a:r>
              <a:rPr lang="de-DE" dirty="0"/>
              <a:t> TEXT,</a:t>
            </a:r>
          </a:p>
          <a:p>
            <a:r>
              <a:rPr lang="de-DE" dirty="0"/>
              <a:t>  </a:t>
            </a:r>
            <a:r>
              <a:rPr lang="de-DE" dirty="0" err="1"/>
              <a:t>entered_at</a:t>
            </a:r>
            <a:r>
              <a:rPr lang="de-DE" dirty="0"/>
              <a:t> DATETIME,</a:t>
            </a:r>
          </a:p>
          <a:p>
            <a:r>
              <a:rPr lang="de-DE" dirty="0"/>
              <a:t>  </a:t>
            </a:r>
            <a:r>
              <a:rPr lang="de-DE" dirty="0" err="1"/>
              <a:t>updated_at</a:t>
            </a:r>
            <a:r>
              <a:rPr lang="de-DE" dirty="0"/>
              <a:t> DATETIME</a:t>
            </a:r>
          </a:p>
          <a:p>
            <a:r>
              <a:rPr lang="de-DE" dirty="0"/>
              <a:t>);</a:t>
            </a:r>
          </a:p>
          <a:p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AD189CFB-C23F-AC4F-9D74-366321553D87}"/>
              </a:ext>
            </a:extLst>
          </p:cNvPr>
          <p:cNvSpPr txBox="1"/>
          <p:nvPr/>
        </p:nvSpPr>
        <p:spPr>
          <a:xfrm>
            <a:off x="628650" y="1462089"/>
            <a:ext cx="2685351" cy="32778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900"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de-DE" sz="1050" b="1" dirty="0"/>
              <a:t>CREATE TABLE </a:t>
            </a:r>
            <a:r>
              <a:rPr lang="de-DE" sz="1050" b="1" dirty="0" err="1"/>
              <a:t>schedule</a:t>
            </a:r>
            <a:r>
              <a:rPr lang="de-DE" sz="1050" b="1" dirty="0"/>
              <a:t> (</a:t>
            </a:r>
          </a:p>
          <a:p>
            <a:r>
              <a:rPr lang="de-DE" dirty="0"/>
              <a:t>  </a:t>
            </a:r>
            <a:r>
              <a:rPr lang="de-DE" b="1" dirty="0" err="1">
                <a:solidFill>
                  <a:schemeClr val="accent1"/>
                </a:solidFill>
              </a:rPr>
              <a:t>id</a:t>
            </a:r>
            <a:r>
              <a:rPr lang="de-DE" b="1" dirty="0">
                <a:solidFill>
                  <a:schemeClr val="accent1"/>
                </a:solidFill>
              </a:rPr>
              <a:t> INTEGER PRIMARY KEY AUTOINCREMENT,</a:t>
            </a:r>
          </a:p>
          <a:p>
            <a:r>
              <a:rPr lang="de-DE" dirty="0"/>
              <a:t>  </a:t>
            </a:r>
            <a:r>
              <a:rPr lang="de-DE" dirty="0" err="1"/>
              <a:t>date</a:t>
            </a:r>
            <a:r>
              <a:rPr lang="de-DE" dirty="0"/>
              <a:t> DATETIME NOT NULL,</a:t>
            </a:r>
          </a:p>
          <a:p>
            <a:r>
              <a:rPr lang="de-DE" dirty="0"/>
              <a:t>  </a:t>
            </a:r>
            <a:r>
              <a:rPr lang="de-DE" dirty="0" err="1"/>
              <a:t>start_time</a:t>
            </a:r>
            <a:r>
              <a:rPr lang="de-DE" dirty="0"/>
              <a:t> DATETIME NOT NULL,</a:t>
            </a:r>
          </a:p>
          <a:p>
            <a:r>
              <a:rPr lang="de-DE" dirty="0"/>
              <a:t>  </a:t>
            </a:r>
            <a:r>
              <a:rPr lang="de-DE" dirty="0" err="1"/>
              <a:t>end_time</a:t>
            </a:r>
            <a:r>
              <a:rPr lang="de-DE" dirty="0"/>
              <a:t> DATETIME NOT NULL,</a:t>
            </a:r>
          </a:p>
          <a:p>
            <a:r>
              <a:rPr lang="de-DE" dirty="0"/>
              <a:t>  </a:t>
            </a:r>
            <a:r>
              <a:rPr lang="de-DE" dirty="0" err="1"/>
              <a:t>repetition_id</a:t>
            </a:r>
            <a:r>
              <a:rPr lang="de-DE" dirty="0"/>
              <a:t> TEXT,</a:t>
            </a:r>
          </a:p>
          <a:p>
            <a:r>
              <a:rPr lang="de-DE" dirty="0"/>
              <a:t>  </a:t>
            </a:r>
            <a:r>
              <a:rPr lang="de-DE" dirty="0" err="1"/>
              <a:t>series_id</a:t>
            </a:r>
            <a:r>
              <a:rPr lang="de-DE" dirty="0"/>
              <a:t> INTEGER,</a:t>
            </a:r>
          </a:p>
          <a:p>
            <a:r>
              <a:rPr lang="de-DE" dirty="0"/>
              <a:t>  </a:t>
            </a:r>
            <a:r>
              <a:rPr lang="de-DE" dirty="0" err="1"/>
              <a:t>repetition_end_date</a:t>
            </a:r>
            <a:r>
              <a:rPr lang="de-DE" dirty="0"/>
              <a:t> DATETIME,</a:t>
            </a:r>
          </a:p>
          <a:p>
            <a:r>
              <a:rPr lang="de-DE" dirty="0"/>
              <a:t>  TC1 BOOLEAN,</a:t>
            </a:r>
          </a:p>
          <a:p>
            <a:r>
              <a:rPr lang="de-DE" dirty="0"/>
              <a:t>  TC2 BOOLEAN,</a:t>
            </a:r>
          </a:p>
          <a:p>
            <a:r>
              <a:rPr lang="de-DE" dirty="0"/>
              <a:t>  TC3 BOOLEAN,</a:t>
            </a:r>
          </a:p>
          <a:p>
            <a:r>
              <a:rPr lang="de-DE" dirty="0"/>
              <a:t>  TC4 BOOLEAN,</a:t>
            </a:r>
          </a:p>
          <a:p>
            <a:r>
              <a:rPr lang="de-DE" dirty="0"/>
              <a:t>  </a:t>
            </a:r>
            <a:r>
              <a:rPr lang="de-DE" dirty="0" err="1"/>
              <a:t>name</a:t>
            </a:r>
            <a:r>
              <a:rPr lang="de-DE" dirty="0"/>
              <a:t> TEXT,</a:t>
            </a:r>
          </a:p>
          <a:p>
            <a:r>
              <a:rPr lang="de-DE" dirty="0"/>
              <a:t>  </a:t>
            </a:r>
            <a:r>
              <a:rPr lang="de-DE" dirty="0" err="1"/>
              <a:t>coach</a:t>
            </a:r>
            <a:r>
              <a:rPr lang="de-DE" dirty="0"/>
              <a:t> TEXT,</a:t>
            </a:r>
          </a:p>
          <a:p>
            <a:r>
              <a:rPr lang="de-DE" dirty="0"/>
              <a:t>  </a:t>
            </a:r>
            <a:r>
              <a:rPr lang="de-DE" dirty="0" err="1"/>
              <a:t>max_participants</a:t>
            </a:r>
            <a:r>
              <a:rPr lang="de-DE" dirty="0"/>
              <a:t> INTEGER,</a:t>
            </a:r>
          </a:p>
          <a:p>
            <a:r>
              <a:rPr lang="de-DE" dirty="0"/>
              <a:t>  </a:t>
            </a:r>
            <a:r>
              <a:rPr lang="de-DE" dirty="0" err="1"/>
              <a:t>act_participants</a:t>
            </a:r>
            <a:r>
              <a:rPr lang="de-DE" dirty="0"/>
              <a:t> INTEGER,</a:t>
            </a:r>
          </a:p>
          <a:p>
            <a:r>
              <a:rPr lang="de-DE" dirty="0"/>
              <a:t>  </a:t>
            </a:r>
            <a:r>
              <a:rPr lang="de-DE" dirty="0" err="1"/>
              <a:t>price</a:t>
            </a:r>
            <a:r>
              <a:rPr lang="de-DE" dirty="0"/>
              <a:t> DECIMAL,</a:t>
            </a:r>
          </a:p>
          <a:p>
            <a:r>
              <a:rPr lang="de-DE" dirty="0"/>
              <a:t>  </a:t>
            </a:r>
            <a:r>
              <a:rPr lang="de-DE" dirty="0" err="1"/>
              <a:t>details</a:t>
            </a:r>
            <a:r>
              <a:rPr lang="de-DE" dirty="0"/>
              <a:t> TEXT,</a:t>
            </a:r>
          </a:p>
          <a:p>
            <a:r>
              <a:rPr lang="de-DE" dirty="0"/>
              <a:t>  </a:t>
            </a:r>
            <a:r>
              <a:rPr lang="de-DE" dirty="0" err="1"/>
              <a:t>color</a:t>
            </a:r>
            <a:r>
              <a:rPr lang="de-DE" dirty="0"/>
              <a:t> TEXT,</a:t>
            </a:r>
          </a:p>
          <a:p>
            <a:r>
              <a:rPr lang="de-DE" dirty="0"/>
              <a:t>  </a:t>
            </a:r>
            <a:r>
              <a:rPr lang="de-DE" dirty="0" err="1"/>
              <a:t>created_at</a:t>
            </a:r>
            <a:r>
              <a:rPr lang="de-DE" dirty="0"/>
              <a:t> DATETIME,</a:t>
            </a:r>
          </a:p>
          <a:p>
            <a:r>
              <a:rPr lang="de-DE" dirty="0"/>
              <a:t>  </a:t>
            </a:r>
            <a:r>
              <a:rPr lang="de-DE" dirty="0" err="1"/>
              <a:t>cancelled_at</a:t>
            </a:r>
            <a:r>
              <a:rPr lang="de-DE" dirty="0"/>
              <a:t> DATETIME</a:t>
            </a:r>
          </a:p>
          <a:p>
            <a:r>
              <a:rPr lang="de-DE" dirty="0"/>
              <a:t>);</a:t>
            </a:r>
          </a:p>
          <a:p>
            <a:endParaRPr lang="de-DE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7904B59E-7941-6B4C-A720-6F4135BB08BC}"/>
              </a:ext>
            </a:extLst>
          </p:cNvPr>
          <p:cNvSpPr/>
          <p:nvPr/>
        </p:nvSpPr>
        <p:spPr>
          <a:xfrm>
            <a:off x="628650" y="4881612"/>
            <a:ext cx="3134191" cy="14927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50" b="1" dirty="0">
                <a:latin typeface="Consolas" panose="020B0609020204030204" pitchFamily="49" charset="0"/>
                <a:cs typeface="Consolas" panose="020B0609020204030204" pitchFamily="49" charset="0"/>
              </a:rPr>
              <a:t>CREATE TABLE </a:t>
            </a:r>
            <a:r>
              <a:rPr lang="de-DE" sz="1050" b="1" dirty="0" err="1">
                <a:latin typeface="Consolas" panose="020B0609020204030204" pitchFamily="49" charset="0"/>
                <a:cs typeface="Consolas" panose="020B0609020204030204" pitchFamily="49" charset="0"/>
              </a:rPr>
              <a:t>weatherForecast</a:t>
            </a:r>
            <a:r>
              <a:rPr lang="de-DE" sz="1050" b="1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</a:p>
          <a:p>
            <a:r>
              <a:rPr lang="de-DE" sz="900" dirty="0">
                <a:latin typeface="Consolas" panose="020B0609020204030204" pitchFamily="49" charset="0"/>
                <a:cs typeface="Consolas" panose="020B0609020204030204" pitchFamily="49" charset="0"/>
              </a:rPr>
              <a:t>  </a:t>
            </a:r>
            <a:r>
              <a:rPr lang="de-DE" sz="900" dirty="0" err="1">
                <a:latin typeface="Consolas" panose="020B0609020204030204" pitchFamily="49" charset="0"/>
                <a:cs typeface="Consolas" panose="020B0609020204030204" pitchFamily="49" charset="0"/>
              </a:rPr>
              <a:t>startTime</a:t>
            </a:r>
            <a:r>
              <a:rPr lang="de-DE" sz="900" dirty="0">
                <a:latin typeface="Consolas" panose="020B0609020204030204" pitchFamily="49" charset="0"/>
                <a:cs typeface="Consolas" panose="020B0609020204030204" pitchFamily="49" charset="0"/>
              </a:rPr>
              <a:t> DATETIME PRIMARY KEY,</a:t>
            </a:r>
          </a:p>
          <a:p>
            <a:r>
              <a:rPr lang="de-DE" sz="900" dirty="0">
                <a:latin typeface="Consolas" panose="020B0609020204030204" pitchFamily="49" charset="0"/>
                <a:cs typeface="Consolas" panose="020B0609020204030204" pitchFamily="49" charset="0"/>
              </a:rPr>
              <a:t>  </a:t>
            </a:r>
            <a:r>
              <a:rPr lang="de-DE" sz="900" dirty="0" err="1">
                <a:latin typeface="Consolas" panose="020B0609020204030204" pitchFamily="49" charset="0"/>
                <a:cs typeface="Consolas" panose="020B0609020204030204" pitchFamily="49" charset="0"/>
              </a:rPr>
              <a:t>temperature</a:t>
            </a:r>
            <a:r>
              <a:rPr lang="de-DE" sz="900" dirty="0">
                <a:latin typeface="Consolas" panose="020B0609020204030204" pitchFamily="49" charset="0"/>
                <a:cs typeface="Consolas" panose="020B0609020204030204" pitchFamily="49" charset="0"/>
              </a:rPr>
              <a:t> DECIMAL,</a:t>
            </a:r>
          </a:p>
          <a:p>
            <a:r>
              <a:rPr lang="de-DE" sz="900" dirty="0">
                <a:latin typeface="Consolas" panose="020B0609020204030204" pitchFamily="49" charset="0"/>
                <a:cs typeface="Consolas" panose="020B0609020204030204" pitchFamily="49" charset="0"/>
              </a:rPr>
              <a:t>  </a:t>
            </a:r>
            <a:r>
              <a:rPr lang="de-DE" sz="900" dirty="0" err="1">
                <a:latin typeface="Consolas" panose="020B0609020204030204" pitchFamily="49" charset="0"/>
                <a:cs typeface="Consolas" panose="020B0609020204030204" pitchFamily="49" charset="0"/>
              </a:rPr>
              <a:t>precipitationProbability</a:t>
            </a:r>
            <a:r>
              <a:rPr lang="de-DE" sz="900" dirty="0">
                <a:latin typeface="Consolas" panose="020B0609020204030204" pitchFamily="49" charset="0"/>
                <a:cs typeface="Consolas" panose="020B0609020204030204" pitchFamily="49" charset="0"/>
              </a:rPr>
              <a:t> DECIMAL,</a:t>
            </a:r>
          </a:p>
          <a:p>
            <a:r>
              <a:rPr lang="de-DE" sz="900" dirty="0">
                <a:latin typeface="Consolas" panose="020B0609020204030204" pitchFamily="49" charset="0"/>
                <a:cs typeface="Consolas" panose="020B0609020204030204" pitchFamily="49" charset="0"/>
              </a:rPr>
              <a:t>  </a:t>
            </a:r>
            <a:r>
              <a:rPr lang="de-DE" sz="900" dirty="0" err="1">
                <a:latin typeface="Consolas" panose="020B0609020204030204" pitchFamily="49" charset="0"/>
                <a:cs typeface="Consolas" panose="020B0609020204030204" pitchFamily="49" charset="0"/>
              </a:rPr>
              <a:t>precipitationIntensity</a:t>
            </a:r>
            <a:r>
              <a:rPr lang="de-DE" sz="900" dirty="0">
                <a:latin typeface="Consolas" panose="020B0609020204030204" pitchFamily="49" charset="0"/>
                <a:cs typeface="Consolas" panose="020B0609020204030204" pitchFamily="49" charset="0"/>
              </a:rPr>
              <a:t> DECIMAL,</a:t>
            </a:r>
          </a:p>
          <a:p>
            <a:r>
              <a:rPr lang="de-DE" sz="900" dirty="0">
                <a:latin typeface="Consolas" panose="020B0609020204030204" pitchFamily="49" charset="0"/>
                <a:cs typeface="Consolas" panose="020B0609020204030204" pitchFamily="49" charset="0"/>
              </a:rPr>
              <a:t>  </a:t>
            </a:r>
            <a:r>
              <a:rPr lang="de-DE" sz="900" dirty="0" err="1">
                <a:latin typeface="Consolas" panose="020B0609020204030204" pitchFamily="49" charset="0"/>
                <a:cs typeface="Consolas" panose="020B0609020204030204" pitchFamily="49" charset="0"/>
              </a:rPr>
              <a:t>windSpeed</a:t>
            </a:r>
            <a:r>
              <a:rPr lang="de-DE" sz="900" dirty="0">
                <a:latin typeface="Consolas" panose="020B0609020204030204" pitchFamily="49" charset="0"/>
                <a:cs typeface="Consolas" panose="020B0609020204030204" pitchFamily="49" charset="0"/>
              </a:rPr>
              <a:t> DECIMAL,</a:t>
            </a:r>
          </a:p>
          <a:p>
            <a:r>
              <a:rPr lang="de-DE" sz="900" dirty="0">
                <a:latin typeface="Consolas" panose="020B0609020204030204" pitchFamily="49" charset="0"/>
                <a:cs typeface="Consolas" panose="020B0609020204030204" pitchFamily="49" charset="0"/>
              </a:rPr>
              <a:t>  </a:t>
            </a:r>
            <a:r>
              <a:rPr lang="de-DE" sz="900" dirty="0" err="1">
                <a:latin typeface="Consolas" panose="020B0609020204030204" pitchFamily="49" charset="0"/>
                <a:cs typeface="Consolas" panose="020B0609020204030204" pitchFamily="49" charset="0"/>
              </a:rPr>
              <a:t>cloudCover</a:t>
            </a:r>
            <a:r>
              <a:rPr lang="de-DE" sz="900" dirty="0">
                <a:latin typeface="Consolas" panose="020B0609020204030204" pitchFamily="49" charset="0"/>
                <a:cs typeface="Consolas" panose="020B0609020204030204" pitchFamily="49" charset="0"/>
              </a:rPr>
              <a:t> DECIMAL,</a:t>
            </a:r>
          </a:p>
          <a:p>
            <a:r>
              <a:rPr lang="de-DE" sz="900" dirty="0">
                <a:latin typeface="Consolas" panose="020B0609020204030204" pitchFamily="49" charset="0"/>
                <a:cs typeface="Consolas" panose="020B0609020204030204" pitchFamily="49" charset="0"/>
              </a:rPr>
              <a:t>  </a:t>
            </a:r>
            <a:r>
              <a:rPr lang="de-DE" sz="900" dirty="0" err="1">
                <a:latin typeface="Consolas" panose="020B0609020204030204" pitchFamily="49" charset="0"/>
                <a:cs typeface="Consolas" panose="020B0609020204030204" pitchFamily="49" charset="0"/>
              </a:rPr>
              <a:t>weatherCode</a:t>
            </a:r>
            <a:r>
              <a:rPr lang="de-DE" sz="900" dirty="0">
                <a:latin typeface="Consolas" panose="020B0609020204030204" pitchFamily="49" charset="0"/>
                <a:cs typeface="Consolas" panose="020B0609020204030204" pitchFamily="49" charset="0"/>
              </a:rPr>
              <a:t> INTEGER,</a:t>
            </a:r>
          </a:p>
          <a:p>
            <a:r>
              <a:rPr lang="de-DE" sz="900" dirty="0">
                <a:latin typeface="Consolas" panose="020B0609020204030204" pitchFamily="49" charset="0"/>
                <a:cs typeface="Consolas" panose="020B0609020204030204" pitchFamily="49" charset="0"/>
              </a:rPr>
              <a:t>  </a:t>
            </a:r>
            <a:r>
              <a:rPr lang="de-DE" sz="900" dirty="0" err="1">
                <a:latin typeface="Consolas" panose="020B0609020204030204" pitchFamily="49" charset="0"/>
                <a:cs typeface="Consolas" panose="020B0609020204030204" pitchFamily="49" charset="0"/>
              </a:rPr>
              <a:t>Timestamp</a:t>
            </a:r>
            <a:r>
              <a:rPr lang="de-DE" sz="900" dirty="0">
                <a:latin typeface="Consolas" panose="020B0609020204030204" pitchFamily="49" charset="0"/>
                <a:cs typeface="Consolas" panose="020B0609020204030204" pitchFamily="49" charset="0"/>
              </a:rPr>
              <a:t> DATETIME DEFAULT CURRENT_TIMESTAMP</a:t>
            </a:r>
          </a:p>
          <a:p>
            <a:r>
              <a:rPr lang="de-DE" sz="9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</p:txBody>
      </p:sp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10" name="Folienzoom 9">
                <a:extLst>
                  <a:ext uri="{FF2B5EF4-FFF2-40B4-BE49-F238E27FC236}">
                    <a16:creationId xmlns:a16="http://schemas.microsoft.com/office/drawing/2014/main" id="{B00F27EE-6019-DC40-9AAC-0CCB4F0F694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47495895"/>
                  </p:ext>
                </p:extLst>
              </p:nvPr>
            </p:nvGraphicFramePr>
            <p:xfrm>
              <a:off x="4142254" y="4658434"/>
              <a:ext cx="2585427" cy="1939071"/>
            </p:xfrm>
            <a:graphic>
              <a:graphicData uri="http://schemas.microsoft.com/office/powerpoint/2016/slidezoom">
                <pslz:sldZm>
                  <pslz:sldZmObj sldId="2009" cId="2499183783">
                    <pslz:zmPr id="{9B0B7B02-96D7-F145-AD65-BE7485871556}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585427" cy="1939071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10" name="Folienzoom 9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B00F27EE-6019-DC40-9AAC-0CCB4F0F694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142254" y="4658434"/>
                <a:ext cx="2585427" cy="1939071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p:sp>
        <p:nvSpPr>
          <p:cNvPr id="11" name="Textfeld 10">
            <a:extLst>
              <a:ext uri="{FF2B5EF4-FFF2-40B4-BE49-F238E27FC236}">
                <a16:creationId xmlns:a16="http://schemas.microsoft.com/office/drawing/2014/main" id="{C3EE159A-395F-9B43-B922-602B5A88997C}"/>
              </a:ext>
            </a:extLst>
          </p:cNvPr>
          <p:cNvSpPr txBox="1"/>
          <p:nvPr/>
        </p:nvSpPr>
        <p:spPr>
          <a:xfrm>
            <a:off x="4130824" y="4658434"/>
            <a:ext cx="195438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50" b="1" dirty="0">
                <a:latin typeface="Consolas" panose="020B0609020204030204" pitchFamily="49" charset="0"/>
                <a:cs typeface="Consolas" panose="020B0609020204030204" pitchFamily="49" charset="0"/>
              </a:rPr>
              <a:t>CREATE VIEW </a:t>
            </a:r>
            <a:r>
              <a:rPr lang="de-DE" sz="1050" b="1" dirty="0" err="1">
                <a:latin typeface="Consolas" panose="020B0609020204030204" pitchFamily="49" charset="0"/>
                <a:cs typeface="Consolas" panose="020B0609020204030204" pitchFamily="49" charset="0"/>
              </a:rPr>
              <a:t>invoice</a:t>
            </a:r>
            <a:r>
              <a:rPr lang="de-DE" sz="1050" b="1" dirty="0">
                <a:latin typeface="Consolas" panose="020B0609020204030204" pitchFamily="49" charset="0"/>
                <a:cs typeface="Consolas" panose="020B0609020204030204" pitchFamily="49" charset="0"/>
              </a:rPr>
              <a:t> AS (</a:t>
            </a:r>
          </a:p>
        </p:txBody>
      </p: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CE4100A5-5044-044E-B445-169CB3499DA8}"/>
              </a:ext>
            </a:extLst>
          </p:cNvPr>
          <p:cNvCxnSpPr>
            <a:cxnSpLocks/>
          </p:cNvCxnSpPr>
          <p:nvPr/>
        </p:nvCxnSpPr>
        <p:spPr>
          <a:xfrm flipH="1" flipV="1">
            <a:off x="2868932" y="1920241"/>
            <a:ext cx="275717" cy="87409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3F1417DB-EE4D-5943-AE0A-9CA78DDF4A37}"/>
              </a:ext>
            </a:extLst>
          </p:cNvPr>
          <p:cNvCxnSpPr>
            <a:cxnSpLocks/>
          </p:cNvCxnSpPr>
          <p:nvPr/>
        </p:nvCxnSpPr>
        <p:spPr>
          <a:xfrm flipV="1">
            <a:off x="6526622" y="1840089"/>
            <a:ext cx="158198" cy="95424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Abgerundetes Rechteck 18">
            <a:extLst>
              <a:ext uri="{FF2B5EF4-FFF2-40B4-BE49-F238E27FC236}">
                <a16:creationId xmlns:a16="http://schemas.microsoft.com/office/drawing/2014/main" id="{3E64CCCD-FCF1-5849-BF90-7F55F3966959}"/>
              </a:ext>
            </a:extLst>
          </p:cNvPr>
          <p:cNvSpPr/>
          <p:nvPr/>
        </p:nvSpPr>
        <p:spPr>
          <a:xfrm>
            <a:off x="2960370" y="2787652"/>
            <a:ext cx="3767311" cy="149859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522925FD-47B0-FD4D-B68B-9B444CA44173}"/>
              </a:ext>
            </a:extLst>
          </p:cNvPr>
          <p:cNvCxnSpPr>
            <a:cxnSpLocks/>
          </p:cNvCxnSpPr>
          <p:nvPr/>
        </p:nvCxnSpPr>
        <p:spPr>
          <a:xfrm flipH="1">
            <a:off x="5020840" y="4297680"/>
            <a:ext cx="1" cy="360754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0664B21E-B528-0F4B-9B52-027E6D9A3467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2435414" y="4427953"/>
            <a:ext cx="1695410" cy="357439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E95E85AD-5A10-EC4E-BEBE-783ACDCA079C}"/>
              </a:ext>
            </a:extLst>
          </p:cNvPr>
          <p:cNvCxnSpPr>
            <a:cxnSpLocks/>
            <a:endCxn id="11" idx="3"/>
          </p:cNvCxnSpPr>
          <p:nvPr/>
        </p:nvCxnSpPr>
        <p:spPr>
          <a:xfrm flipH="1">
            <a:off x="6085205" y="4427953"/>
            <a:ext cx="685338" cy="357439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1" name="Nach links gekrümmter Pfeil 30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865CFE72-92FE-DE4D-B2F6-80CFAA6D7754}"/>
              </a:ext>
            </a:extLst>
          </p:cNvPr>
          <p:cNvSpPr/>
          <p:nvPr/>
        </p:nvSpPr>
        <p:spPr>
          <a:xfrm>
            <a:off x="205740" y="194310"/>
            <a:ext cx="342900" cy="468630"/>
          </a:xfrm>
          <a:prstGeom prst="curvedLef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78191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Abgerundetes Rechteck 11">
            <a:extLst>
              <a:ext uri="{FF2B5EF4-FFF2-40B4-BE49-F238E27FC236}">
                <a16:creationId xmlns:a16="http://schemas.microsoft.com/office/drawing/2014/main" id="{8F1CF06A-BC78-2B48-9252-11DA14346E1F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oundRect">
            <a:avLst>
              <a:gd name="adj" fmla="val 0"/>
            </a:avLst>
          </a:prstGeom>
          <a:solidFill>
            <a:schemeClr val="bg2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5" name="Group 3">
            <a:extLst>
              <a:ext uri="{FF2B5EF4-FFF2-40B4-BE49-F238E27FC236}">
                <a16:creationId xmlns:a16="http://schemas.microsoft.com/office/drawing/2014/main" id="{3AB14494-03BF-814A-A7A5-D8665245E88A}"/>
              </a:ext>
            </a:extLst>
          </p:cNvPr>
          <p:cNvGrpSpPr/>
          <p:nvPr/>
        </p:nvGrpSpPr>
        <p:grpSpPr>
          <a:xfrm>
            <a:off x="2426373" y="1373457"/>
            <a:ext cx="4291254" cy="4254411"/>
            <a:chOff x="4317517" y="2364392"/>
            <a:chExt cx="3521785" cy="3518950"/>
          </a:xfrm>
          <a:solidFill>
            <a:schemeClr val="bg2"/>
          </a:solidFill>
        </p:grpSpPr>
        <p:sp>
          <p:nvSpPr>
            <p:cNvPr id="6" name="Oval 80">
              <a:extLst>
                <a:ext uri="{FF2B5EF4-FFF2-40B4-BE49-F238E27FC236}">
                  <a16:creationId xmlns:a16="http://schemas.microsoft.com/office/drawing/2014/main" id="{A7997E74-C8B0-6D4D-AE66-EA9B13D2A9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17517" y="2364392"/>
              <a:ext cx="3521785" cy="3518950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68580" tIns="34291" rIns="68580" bIns="34291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7" name="Oval 81">
              <a:extLst>
                <a:ext uri="{FF2B5EF4-FFF2-40B4-BE49-F238E27FC236}">
                  <a16:creationId xmlns:a16="http://schemas.microsoft.com/office/drawing/2014/main" id="{D818613E-702F-4D4F-B7C1-29291B3829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3153" y="2647194"/>
              <a:ext cx="2953348" cy="295334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68580" tIns="34291" rIns="68580" bIns="34291" numCol="1" anchor="t" anchorCtr="0" compatLnSpc="1">
              <a:prstTxWarp prst="textNoShape">
                <a:avLst/>
              </a:prstTxWarp>
            </a:bodyPr>
            <a:lstStyle/>
            <a:p>
              <a:endParaRPr lang="en-US" sz="1351" dirty="0"/>
            </a:p>
          </p:txBody>
        </p:sp>
      </p:grpSp>
      <p:pic>
        <p:nvPicPr>
          <p:cNvPr id="4" name="Picture 8" descr="Flasks in Python. Flask is a micro web framework written… | by Shivangi  Sareen | Medium">
            <a:hlinkClick r:id="rId2"/>
            <a:extLst>
              <a:ext uri="{FF2B5EF4-FFF2-40B4-BE49-F238E27FC236}">
                <a16:creationId xmlns:a16="http://schemas.microsoft.com/office/drawing/2014/main" id="{4FDA89BA-D42F-8142-B1F4-0D54C77849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72" r="19516"/>
          <a:stretch/>
        </p:blipFill>
        <p:spPr bwMode="auto">
          <a:xfrm>
            <a:off x="3447935" y="2191597"/>
            <a:ext cx="2078031" cy="2397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Abgerundetes Rechteck 8">
            <a:extLst>
              <a:ext uri="{FF2B5EF4-FFF2-40B4-BE49-F238E27FC236}">
                <a16:creationId xmlns:a16="http://schemas.microsoft.com/office/drawing/2014/main" id="{B56DAA84-0402-2943-88F3-039BDDBDE42A}"/>
              </a:ext>
            </a:extLst>
          </p:cNvPr>
          <p:cNvSpPr/>
          <p:nvPr/>
        </p:nvSpPr>
        <p:spPr>
          <a:xfrm>
            <a:off x="5720512" y="1092578"/>
            <a:ext cx="2690318" cy="877028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500" dirty="0">
                <a:solidFill>
                  <a:schemeClr val="tx1"/>
                </a:solidFill>
              </a:rPr>
              <a:t>/&lt;</a:t>
            </a:r>
            <a:r>
              <a:rPr lang="de-DE" sz="2500" dirty="0" err="1">
                <a:solidFill>
                  <a:schemeClr val="tx1"/>
                </a:solidFill>
              </a:rPr>
              <a:t>calendar</a:t>
            </a:r>
            <a:r>
              <a:rPr lang="de-DE" sz="2500" dirty="0">
                <a:solidFill>
                  <a:schemeClr val="tx1"/>
                </a:solidFill>
              </a:rPr>
              <a:t>&gt;/...</a:t>
            </a:r>
          </a:p>
        </p:txBody>
      </p:sp>
      <p:sp>
        <p:nvSpPr>
          <p:cNvPr id="10" name="Abgerundetes Rechteck 9">
            <a:extLst>
              <a:ext uri="{FF2B5EF4-FFF2-40B4-BE49-F238E27FC236}">
                <a16:creationId xmlns:a16="http://schemas.microsoft.com/office/drawing/2014/main" id="{AEFBD125-9DE0-BC44-9D4A-A7FBD9AD5738}"/>
              </a:ext>
            </a:extLst>
          </p:cNvPr>
          <p:cNvSpPr/>
          <p:nvPr/>
        </p:nvSpPr>
        <p:spPr>
          <a:xfrm>
            <a:off x="757616" y="5099376"/>
            <a:ext cx="2690319" cy="877028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500" dirty="0">
                <a:solidFill>
                  <a:schemeClr val="tx1"/>
                </a:solidFill>
              </a:rPr>
              <a:t>/</a:t>
            </a:r>
            <a:r>
              <a:rPr lang="de-DE" sz="2500" dirty="0" err="1">
                <a:solidFill>
                  <a:schemeClr val="tx1"/>
                </a:solidFill>
              </a:rPr>
              <a:t>invoices</a:t>
            </a:r>
            <a:endParaRPr lang="de-DE" sz="2500" dirty="0">
              <a:solidFill>
                <a:schemeClr val="tx1"/>
              </a:solidFill>
            </a:endParaRPr>
          </a:p>
        </p:txBody>
      </p:sp>
      <p:sp>
        <p:nvSpPr>
          <p:cNvPr id="11" name="Abgerundetes Rechteck 10">
            <a:extLst>
              <a:ext uri="{FF2B5EF4-FFF2-40B4-BE49-F238E27FC236}">
                <a16:creationId xmlns:a16="http://schemas.microsoft.com/office/drawing/2014/main" id="{3E74D626-9ACB-B74E-9C69-5A72529A6EC6}"/>
              </a:ext>
            </a:extLst>
          </p:cNvPr>
          <p:cNvSpPr/>
          <p:nvPr/>
        </p:nvSpPr>
        <p:spPr>
          <a:xfrm>
            <a:off x="5720512" y="5092748"/>
            <a:ext cx="2690319" cy="877028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500" dirty="0">
                <a:solidFill>
                  <a:schemeClr val="tx1"/>
                </a:solidFill>
              </a:rPr>
              <a:t>/</a:t>
            </a:r>
            <a:r>
              <a:rPr lang="de-DE" sz="2500" dirty="0" err="1">
                <a:solidFill>
                  <a:schemeClr val="tx1"/>
                </a:solidFill>
              </a:rPr>
              <a:t>server</a:t>
            </a:r>
            <a:r>
              <a:rPr lang="de-DE" sz="2500" dirty="0">
                <a:solidFill>
                  <a:schemeClr val="tx1"/>
                </a:solidFill>
              </a:rPr>
              <a:t>/update</a:t>
            </a:r>
          </a:p>
        </p:txBody>
      </p:sp>
      <p:sp>
        <p:nvSpPr>
          <p:cNvPr id="13" name="Abgerundetes Rechteck 12">
            <a:extLst>
              <a:ext uri="{FF2B5EF4-FFF2-40B4-BE49-F238E27FC236}">
                <a16:creationId xmlns:a16="http://schemas.microsoft.com/office/drawing/2014/main" id="{96CD59D2-D215-994C-966F-4B67F116AB21}"/>
              </a:ext>
            </a:extLst>
          </p:cNvPr>
          <p:cNvSpPr/>
          <p:nvPr/>
        </p:nvSpPr>
        <p:spPr>
          <a:xfrm>
            <a:off x="733170" y="1092578"/>
            <a:ext cx="2690319" cy="877028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500" dirty="0">
                <a:solidFill>
                  <a:schemeClr val="tx1"/>
                </a:solidFill>
              </a:rPr>
              <a:t>/</a:t>
            </a:r>
            <a:r>
              <a:rPr lang="de-DE" sz="2500" dirty="0" err="1">
                <a:solidFill>
                  <a:schemeClr val="tx1"/>
                </a:solidFill>
              </a:rPr>
              <a:t>update_member</a:t>
            </a:r>
            <a:endParaRPr lang="de-DE" sz="25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38023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E8A09DD5-9FB3-0F40-AB89-72D23199E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Member Administration</a:t>
            </a:r>
          </a:p>
        </p:txBody>
      </p:sp>
      <p:pic>
        <p:nvPicPr>
          <p:cNvPr id="7172" name="Picture 4">
            <a:hlinkClick r:id="rId2"/>
            <a:extLst>
              <a:ext uri="{FF2B5EF4-FFF2-40B4-BE49-F238E27FC236}">
                <a16:creationId xmlns:a16="http://schemas.microsoft.com/office/drawing/2014/main" id="{E3FA351C-D64F-4942-B072-6899054A2E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98298" y="2041557"/>
            <a:ext cx="2512559" cy="1968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Automating Google Forms &amp; Sheets using Apps Script | by Varun Joshi |  codeburst">
            <a:extLst>
              <a:ext uri="{FF2B5EF4-FFF2-40B4-BE49-F238E27FC236}">
                <a16:creationId xmlns:a16="http://schemas.microsoft.com/office/drawing/2014/main" id="{71B5E7AC-9550-A148-96AF-06EE1E720A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70" t="17564" b="39188"/>
          <a:stretch/>
        </p:blipFill>
        <p:spPr bwMode="auto">
          <a:xfrm>
            <a:off x="4501746" y="4010057"/>
            <a:ext cx="3861028" cy="894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 descr="5 Google Sheets Script-Funktionen, die Sie kennen müssen">
            <a:hlinkClick r:id="rId5"/>
            <a:extLst>
              <a:ext uri="{FF2B5EF4-FFF2-40B4-BE49-F238E27FC236}">
                <a16:creationId xmlns:a16="http://schemas.microsoft.com/office/drawing/2014/main" id="{409814C6-226C-7F4F-8F51-C958EE109F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030"/>
          <a:stretch/>
        </p:blipFill>
        <p:spPr bwMode="auto">
          <a:xfrm>
            <a:off x="1511799" y="2041557"/>
            <a:ext cx="1649771" cy="1968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0" descr="5 Google Sheets Script-Funktionen, die Sie kennen müssen">
            <a:extLst>
              <a:ext uri="{FF2B5EF4-FFF2-40B4-BE49-F238E27FC236}">
                <a16:creationId xmlns:a16="http://schemas.microsoft.com/office/drawing/2014/main" id="{4C36647A-261B-BA4A-9827-2ACCBC4C9B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352" t="54297"/>
          <a:stretch/>
        </p:blipFill>
        <p:spPr bwMode="auto">
          <a:xfrm>
            <a:off x="2113684" y="4239769"/>
            <a:ext cx="1718837" cy="649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 descr="Automating Google Forms &amp; Sheets using Apps Script | by Varun Joshi |  codeburst">
            <a:extLst>
              <a:ext uri="{FF2B5EF4-FFF2-40B4-BE49-F238E27FC236}">
                <a16:creationId xmlns:a16="http://schemas.microsoft.com/office/drawing/2014/main" id="{DA7AC366-202D-F649-BDD1-A062A45767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70" t="17564" r="48425" b="39188"/>
          <a:stretch/>
        </p:blipFill>
        <p:spPr bwMode="auto">
          <a:xfrm>
            <a:off x="793330" y="4010057"/>
            <a:ext cx="1436937" cy="894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itel 2">
            <a:extLst>
              <a:ext uri="{FF2B5EF4-FFF2-40B4-BE49-F238E27FC236}">
                <a16:creationId xmlns:a16="http://schemas.microsoft.com/office/drawing/2014/main" id="{12B155B9-41AB-FB4C-A95D-3734E34DC54C}"/>
              </a:ext>
            </a:extLst>
          </p:cNvPr>
          <p:cNvSpPr txBox="1">
            <a:spLocks/>
          </p:cNvSpPr>
          <p:nvPr/>
        </p:nvSpPr>
        <p:spPr>
          <a:xfrm>
            <a:off x="628650" y="5167311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 err="1"/>
              <a:t>Invoice</a:t>
            </a:r>
            <a:r>
              <a:rPr lang="de-DE" dirty="0"/>
              <a:t> Administration</a:t>
            </a:r>
          </a:p>
        </p:txBody>
      </p:sp>
    </p:spTree>
    <p:extLst>
      <p:ext uri="{BB962C8B-B14F-4D97-AF65-F5344CB8AC3E}">
        <p14:creationId xmlns:p14="http://schemas.microsoft.com/office/powerpoint/2010/main" val="36618396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52FEC0D-0DBC-2D49-84A9-676F8AC1D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Weather</a:t>
            </a:r>
            <a:r>
              <a:rPr lang="de-DE" dirty="0"/>
              <a:t> Forecast</a:t>
            </a:r>
          </a:p>
        </p:txBody>
      </p:sp>
      <p:pic>
        <p:nvPicPr>
          <p:cNvPr id="10246" name="Picture 6" descr="Tomorrow.io - About | Facebook">
            <a:hlinkClick r:id="rId3"/>
            <a:extLst>
              <a:ext uri="{FF2B5EF4-FFF2-40B4-BE49-F238E27FC236}">
                <a16:creationId xmlns:a16="http://schemas.microsoft.com/office/drawing/2014/main" id="{088089F5-52C9-D84E-A257-DD63C0EB08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7310" y="2354580"/>
            <a:ext cx="2125980" cy="2125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 descr="The World's Weather Intelligence Platform">
            <a:extLst>
              <a:ext uri="{FF2B5EF4-FFF2-40B4-BE49-F238E27FC236}">
                <a16:creationId xmlns:a16="http://schemas.microsoft.com/office/drawing/2014/main" id="{8E598D15-8AA6-AF46-87A7-10C7142D00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13" t="34767" r="10295" b="35359"/>
          <a:stretch/>
        </p:blipFill>
        <p:spPr bwMode="auto">
          <a:xfrm>
            <a:off x="1245870" y="4480560"/>
            <a:ext cx="2343150" cy="607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0" name="Picture 10" descr="Introduction to Make - DEV Community">
            <a:hlinkClick r:id="rId6"/>
            <a:extLst>
              <a:ext uri="{FF2B5EF4-FFF2-40B4-BE49-F238E27FC236}">
                <a16:creationId xmlns:a16="http://schemas.microsoft.com/office/drawing/2014/main" id="{29D028C6-35BB-FD4D-9BF0-1D8BD0D204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7793" y="2331721"/>
            <a:ext cx="2834638" cy="2834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4270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58CD8AA-8646-724C-84C1-DE6A7D2351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Website</a:t>
            </a:r>
          </a:p>
        </p:txBody>
      </p:sp>
      <p:pic>
        <p:nvPicPr>
          <p:cNvPr id="3" name="Picture 16" descr="HTML5 – Wikipedia">
            <a:hlinkClick r:id="rId2"/>
            <a:extLst>
              <a:ext uri="{FF2B5EF4-FFF2-40B4-BE49-F238E27FC236}">
                <a16:creationId xmlns:a16="http://schemas.microsoft.com/office/drawing/2014/main" id="{C36B406C-79E1-9944-A56E-A62E462CFA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424" y="2492036"/>
            <a:ext cx="2154414" cy="2154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18" descr="Cascading Style Sheets – Wikipedia">
            <a:hlinkClick r:id="rId4"/>
            <a:extLst>
              <a:ext uri="{FF2B5EF4-FFF2-40B4-BE49-F238E27FC236}">
                <a16:creationId xmlns:a16="http://schemas.microsoft.com/office/drawing/2014/main" id="{E972AF4D-A49F-F646-B761-49F7D68920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2164" y="2489173"/>
            <a:ext cx="1531666" cy="2157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0" descr="JavaScript-Schulungen - Skillsoft">
            <a:extLst>
              <a:ext uri="{FF2B5EF4-FFF2-40B4-BE49-F238E27FC236}">
                <a16:creationId xmlns:a16="http://schemas.microsoft.com/office/drawing/2014/main" id="{F9C2176B-516C-574F-AE8D-FB78B3943D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5523" y="2492036"/>
            <a:ext cx="1992834" cy="2154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58570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0B2C9CE-361C-AE40-893B-FF700EB8F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What‘s</a:t>
            </a:r>
            <a:r>
              <a:rPr lang="de-DE" dirty="0"/>
              <a:t> </a:t>
            </a:r>
            <a:r>
              <a:rPr lang="de-DE" dirty="0" err="1"/>
              <a:t>next</a:t>
            </a:r>
            <a:r>
              <a:rPr lang="de-DE" dirty="0"/>
              <a:t>?</a:t>
            </a:r>
          </a:p>
        </p:txBody>
      </p:sp>
      <p:grpSp>
        <p:nvGrpSpPr>
          <p:cNvPr id="3" name="Group 82">
            <a:extLst>
              <a:ext uri="{FF2B5EF4-FFF2-40B4-BE49-F238E27FC236}">
                <a16:creationId xmlns:a16="http://schemas.microsoft.com/office/drawing/2014/main" id="{B7B0D0D5-9710-9547-881D-7A84F2A2EF11}"/>
              </a:ext>
            </a:extLst>
          </p:cNvPr>
          <p:cNvGrpSpPr/>
          <p:nvPr/>
        </p:nvGrpSpPr>
        <p:grpSpPr>
          <a:xfrm>
            <a:off x="4453637" y="2344550"/>
            <a:ext cx="236727" cy="4507847"/>
            <a:chOff x="1768537" y="1602067"/>
            <a:chExt cx="315635" cy="6010461"/>
          </a:xfrm>
          <a:solidFill>
            <a:schemeClr val="bg1">
              <a:lumMod val="85000"/>
            </a:schemeClr>
          </a:solidFill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38DD41A2-3FE8-F540-B6F7-2D8EDC20C520}"/>
                </a:ext>
              </a:extLst>
            </p:cNvPr>
            <p:cNvSpPr/>
            <p:nvPr/>
          </p:nvSpPr>
          <p:spPr>
            <a:xfrm>
              <a:off x="1768537" y="1602067"/>
              <a:ext cx="315635" cy="31563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1"/>
            </a:p>
          </p:txBody>
        </p:sp>
        <p:sp>
          <p:nvSpPr>
            <p:cNvPr id="5" name="Rectangle 84">
              <a:extLst>
                <a:ext uri="{FF2B5EF4-FFF2-40B4-BE49-F238E27FC236}">
                  <a16:creationId xmlns:a16="http://schemas.microsoft.com/office/drawing/2014/main" id="{8A3F301F-F6C5-2044-B430-5CCD9914ABDC}"/>
                </a:ext>
              </a:extLst>
            </p:cNvPr>
            <p:cNvSpPr/>
            <p:nvPr/>
          </p:nvSpPr>
          <p:spPr>
            <a:xfrm>
              <a:off x="1895959" y="1922929"/>
              <a:ext cx="60791" cy="56895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1"/>
            </a:p>
          </p:txBody>
        </p:sp>
      </p:grpSp>
      <p:sp>
        <p:nvSpPr>
          <p:cNvPr id="6" name="Freeform 15">
            <a:extLst>
              <a:ext uri="{FF2B5EF4-FFF2-40B4-BE49-F238E27FC236}">
                <a16:creationId xmlns:a16="http://schemas.microsoft.com/office/drawing/2014/main" id="{A327BD92-18B5-6546-A134-577FA878C70D}"/>
              </a:ext>
            </a:extLst>
          </p:cNvPr>
          <p:cNvSpPr>
            <a:spLocks/>
          </p:cNvSpPr>
          <p:nvPr/>
        </p:nvSpPr>
        <p:spPr bwMode="auto">
          <a:xfrm>
            <a:off x="4494845" y="3224087"/>
            <a:ext cx="1697465" cy="932063"/>
          </a:xfrm>
          <a:prstGeom prst="rightArrow">
            <a:avLst>
              <a:gd name="adj1" fmla="val 59602"/>
              <a:gd name="adj2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68580" tIns="34291" rIns="68580" bIns="34291" numCol="1" anchor="t" anchorCtr="0" compatLnSpc="1">
            <a:prstTxWarp prst="textNoShape">
              <a:avLst/>
            </a:prstTxWarp>
          </a:bodyPr>
          <a:lstStyle/>
          <a:p>
            <a:endParaRPr lang="en-US" sz="1351"/>
          </a:p>
        </p:txBody>
      </p:sp>
      <p:sp>
        <p:nvSpPr>
          <p:cNvPr id="7" name="Freeform 15">
            <a:extLst>
              <a:ext uri="{FF2B5EF4-FFF2-40B4-BE49-F238E27FC236}">
                <a16:creationId xmlns:a16="http://schemas.microsoft.com/office/drawing/2014/main" id="{C46F16C7-540A-CE42-BAB4-BF72768C312B}"/>
              </a:ext>
            </a:extLst>
          </p:cNvPr>
          <p:cNvSpPr>
            <a:spLocks/>
          </p:cNvSpPr>
          <p:nvPr/>
        </p:nvSpPr>
        <p:spPr bwMode="auto">
          <a:xfrm>
            <a:off x="4494845" y="2209621"/>
            <a:ext cx="1697465" cy="932063"/>
          </a:xfrm>
          <a:prstGeom prst="rightArrow">
            <a:avLst>
              <a:gd name="adj1" fmla="val 59602"/>
              <a:gd name="adj2" fmla="val 50000"/>
            </a:avLst>
          </a:prstGeom>
          <a:solidFill>
            <a:schemeClr val="bg2"/>
          </a:solidFill>
          <a:ln>
            <a:noFill/>
          </a:ln>
        </p:spPr>
        <p:txBody>
          <a:bodyPr vert="horz" wrap="square" lIns="68580" tIns="34291" rIns="68580" bIns="34291" numCol="1" anchor="t" anchorCtr="0" compatLnSpc="1">
            <a:prstTxWarp prst="textNoShape">
              <a:avLst/>
            </a:prstTxWarp>
          </a:bodyPr>
          <a:lstStyle/>
          <a:p>
            <a:endParaRPr lang="en-US" sz="1351"/>
          </a:p>
        </p:txBody>
      </p:sp>
      <p:sp>
        <p:nvSpPr>
          <p:cNvPr id="8" name="Freeform 15">
            <a:extLst>
              <a:ext uri="{FF2B5EF4-FFF2-40B4-BE49-F238E27FC236}">
                <a16:creationId xmlns:a16="http://schemas.microsoft.com/office/drawing/2014/main" id="{EBC0D77A-23B3-DE45-9E7C-A5D72D3859DC}"/>
              </a:ext>
            </a:extLst>
          </p:cNvPr>
          <p:cNvSpPr>
            <a:spLocks/>
          </p:cNvSpPr>
          <p:nvPr/>
        </p:nvSpPr>
        <p:spPr bwMode="auto">
          <a:xfrm>
            <a:off x="4494845" y="4225129"/>
            <a:ext cx="1697465" cy="932063"/>
          </a:xfrm>
          <a:prstGeom prst="rightArrow">
            <a:avLst>
              <a:gd name="adj1" fmla="val 59602"/>
              <a:gd name="adj2" fmla="val 50000"/>
            </a:avLst>
          </a:prstGeom>
          <a:solidFill>
            <a:schemeClr val="bg2"/>
          </a:solidFill>
          <a:ln>
            <a:noFill/>
          </a:ln>
        </p:spPr>
        <p:txBody>
          <a:bodyPr vert="horz" wrap="square" lIns="68580" tIns="34291" rIns="68580" bIns="34291" numCol="1" anchor="t" anchorCtr="0" compatLnSpc="1">
            <a:prstTxWarp prst="textNoShape">
              <a:avLst/>
            </a:prstTxWarp>
          </a:bodyPr>
          <a:lstStyle/>
          <a:p>
            <a:endParaRPr lang="en-US" sz="1351"/>
          </a:p>
        </p:txBody>
      </p:sp>
      <p:sp>
        <p:nvSpPr>
          <p:cNvPr id="9" name="Freeform 15">
            <a:extLst>
              <a:ext uri="{FF2B5EF4-FFF2-40B4-BE49-F238E27FC236}">
                <a16:creationId xmlns:a16="http://schemas.microsoft.com/office/drawing/2014/main" id="{C1593A0F-09CB-3F4B-9182-45DEEFD61A28}"/>
              </a:ext>
            </a:extLst>
          </p:cNvPr>
          <p:cNvSpPr>
            <a:spLocks/>
          </p:cNvSpPr>
          <p:nvPr/>
        </p:nvSpPr>
        <p:spPr bwMode="auto">
          <a:xfrm flipH="1">
            <a:off x="2951694" y="3767276"/>
            <a:ext cx="1697465" cy="932063"/>
          </a:xfrm>
          <a:prstGeom prst="rightArrow">
            <a:avLst>
              <a:gd name="adj1" fmla="val 59602"/>
              <a:gd name="adj2" fmla="val 50000"/>
            </a:avLst>
          </a:prstGeom>
          <a:solidFill>
            <a:schemeClr val="bg2"/>
          </a:solidFill>
          <a:ln>
            <a:noFill/>
          </a:ln>
        </p:spPr>
        <p:txBody>
          <a:bodyPr vert="horz" wrap="square" lIns="68580" tIns="34291" rIns="68580" bIns="34291" numCol="1" anchor="t" anchorCtr="0" compatLnSpc="1">
            <a:prstTxWarp prst="textNoShape">
              <a:avLst/>
            </a:prstTxWarp>
          </a:bodyPr>
          <a:lstStyle/>
          <a:p>
            <a:endParaRPr lang="en-US" sz="1351" dirty="0"/>
          </a:p>
        </p:txBody>
      </p:sp>
      <p:sp>
        <p:nvSpPr>
          <p:cNvPr id="10" name="Freeform 15">
            <a:extLst>
              <a:ext uri="{FF2B5EF4-FFF2-40B4-BE49-F238E27FC236}">
                <a16:creationId xmlns:a16="http://schemas.microsoft.com/office/drawing/2014/main" id="{71BD23BB-903A-8040-AF21-D8D41BC1CFE9}"/>
              </a:ext>
            </a:extLst>
          </p:cNvPr>
          <p:cNvSpPr>
            <a:spLocks/>
          </p:cNvSpPr>
          <p:nvPr/>
        </p:nvSpPr>
        <p:spPr bwMode="auto">
          <a:xfrm flipH="1">
            <a:off x="2951694" y="2727193"/>
            <a:ext cx="1697465" cy="932063"/>
          </a:xfrm>
          <a:prstGeom prst="rightArrow">
            <a:avLst>
              <a:gd name="adj1" fmla="val 59602"/>
              <a:gd name="adj2" fmla="val 50000"/>
            </a:avLst>
          </a:prstGeom>
          <a:solidFill>
            <a:schemeClr val="bg2"/>
          </a:solidFill>
          <a:ln>
            <a:noFill/>
          </a:ln>
        </p:spPr>
        <p:txBody>
          <a:bodyPr vert="horz" wrap="square" lIns="68580" tIns="34291" rIns="68580" bIns="34291" numCol="1" anchor="t" anchorCtr="0" compatLnSpc="1">
            <a:prstTxWarp prst="textNoShape">
              <a:avLst/>
            </a:prstTxWarp>
          </a:bodyPr>
          <a:lstStyle/>
          <a:p>
            <a:endParaRPr lang="en-US" sz="1351" dirty="0"/>
          </a:p>
        </p:txBody>
      </p:sp>
      <p:sp>
        <p:nvSpPr>
          <p:cNvPr id="12" name="Freeform 18">
            <a:extLst>
              <a:ext uri="{FF2B5EF4-FFF2-40B4-BE49-F238E27FC236}">
                <a16:creationId xmlns:a16="http://schemas.microsoft.com/office/drawing/2014/main" id="{D0A0BDC8-0013-6B4C-B816-F61961E9BF91}"/>
              </a:ext>
            </a:extLst>
          </p:cNvPr>
          <p:cNvSpPr>
            <a:spLocks/>
          </p:cNvSpPr>
          <p:nvPr/>
        </p:nvSpPr>
        <p:spPr bwMode="auto">
          <a:xfrm>
            <a:off x="4480957" y="3856777"/>
            <a:ext cx="584855" cy="677444"/>
          </a:xfrm>
          <a:custGeom>
            <a:avLst/>
            <a:gdLst>
              <a:gd name="T0" fmla="*/ 0 w 379"/>
              <a:gd name="T1" fmla="*/ 109 h 439"/>
              <a:gd name="T2" fmla="*/ 190 w 379"/>
              <a:gd name="T3" fmla="*/ 0 h 439"/>
              <a:gd name="T4" fmla="*/ 379 w 379"/>
              <a:gd name="T5" fmla="*/ 109 h 439"/>
              <a:gd name="T6" fmla="*/ 379 w 379"/>
              <a:gd name="T7" fmla="*/ 330 h 439"/>
              <a:gd name="T8" fmla="*/ 190 w 379"/>
              <a:gd name="T9" fmla="*/ 439 h 439"/>
              <a:gd name="T10" fmla="*/ 0 w 379"/>
              <a:gd name="T11" fmla="*/ 330 h 439"/>
              <a:gd name="T12" fmla="*/ 0 w 379"/>
              <a:gd name="T13" fmla="*/ 109 h 4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79" h="439">
                <a:moveTo>
                  <a:pt x="0" y="109"/>
                </a:moveTo>
                <a:lnTo>
                  <a:pt x="190" y="0"/>
                </a:lnTo>
                <a:lnTo>
                  <a:pt x="379" y="109"/>
                </a:lnTo>
                <a:lnTo>
                  <a:pt x="379" y="330"/>
                </a:lnTo>
                <a:lnTo>
                  <a:pt x="190" y="439"/>
                </a:lnTo>
                <a:lnTo>
                  <a:pt x="0" y="330"/>
                </a:lnTo>
                <a:lnTo>
                  <a:pt x="0" y="109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68580" tIns="34291" rIns="68580" bIns="34291" numCol="1" anchor="t" anchorCtr="0" compatLnSpc="1">
            <a:prstTxWarp prst="textNoShape">
              <a:avLst/>
            </a:prstTxWarp>
          </a:bodyPr>
          <a:lstStyle/>
          <a:p>
            <a:endParaRPr lang="en-US" sz="1351" dirty="0"/>
          </a:p>
        </p:txBody>
      </p:sp>
      <p:sp>
        <p:nvSpPr>
          <p:cNvPr id="13" name="Freeform 19">
            <a:extLst>
              <a:ext uri="{FF2B5EF4-FFF2-40B4-BE49-F238E27FC236}">
                <a16:creationId xmlns:a16="http://schemas.microsoft.com/office/drawing/2014/main" id="{4B6AB5FF-8345-524E-88A3-A92533973145}"/>
              </a:ext>
            </a:extLst>
          </p:cNvPr>
          <p:cNvSpPr>
            <a:spLocks/>
          </p:cNvSpPr>
          <p:nvPr/>
        </p:nvSpPr>
        <p:spPr bwMode="auto">
          <a:xfrm>
            <a:off x="4192387" y="3355253"/>
            <a:ext cx="581768" cy="672813"/>
          </a:xfrm>
          <a:custGeom>
            <a:avLst/>
            <a:gdLst>
              <a:gd name="T0" fmla="*/ 0 w 377"/>
              <a:gd name="T1" fmla="*/ 109 h 436"/>
              <a:gd name="T2" fmla="*/ 187 w 377"/>
              <a:gd name="T3" fmla="*/ 0 h 436"/>
              <a:gd name="T4" fmla="*/ 377 w 377"/>
              <a:gd name="T5" fmla="*/ 109 h 436"/>
              <a:gd name="T6" fmla="*/ 377 w 377"/>
              <a:gd name="T7" fmla="*/ 327 h 436"/>
              <a:gd name="T8" fmla="*/ 187 w 377"/>
              <a:gd name="T9" fmla="*/ 436 h 436"/>
              <a:gd name="T10" fmla="*/ 0 w 377"/>
              <a:gd name="T11" fmla="*/ 327 h 436"/>
              <a:gd name="T12" fmla="*/ 0 w 377"/>
              <a:gd name="T13" fmla="*/ 109 h 4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77" h="436">
                <a:moveTo>
                  <a:pt x="0" y="109"/>
                </a:moveTo>
                <a:lnTo>
                  <a:pt x="187" y="0"/>
                </a:lnTo>
                <a:lnTo>
                  <a:pt x="377" y="109"/>
                </a:lnTo>
                <a:lnTo>
                  <a:pt x="377" y="327"/>
                </a:lnTo>
                <a:lnTo>
                  <a:pt x="187" y="436"/>
                </a:lnTo>
                <a:lnTo>
                  <a:pt x="0" y="327"/>
                </a:lnTo>
                <a:lnTo>
                  <a:pt x="0" y="109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68580" tIns="34291" rIns="68580" bIns="34291" numCol="1" anchor="t" anchorCtr="0" compatLnSpc="1">
            <a:prstTxWarp prst="textNoShape">
              <a:avLst/>
            </a:prstTxWarp>
          </a:bodyPr>
          <a:lstStyle/>
          <a:p>
            <a:endParaRPr lang="en-US" sz="1351" dirty="0"/>
          </a:p>
        </p:txBody>
      </p:sp>
      <p:sp>
        <p:nvSpPr>
          <p:cNvPr id="14" name="Freeform 20">
            <a:extLst>
              <a:ext uri="{FF2B5EF4-FFF2-40B4-BE49-F238E27FC236}">
                <a16:creationId xmlns:a16="http://schemas.microsoft.com/office/drawing/2014/main" id="{6280D5D5-3A27-DA4A-BBD5-0F9E12F9DC3B}"/>
              </a:ext>
            </a:extLst>
          </p:cNvPr>
          <p:cNvSpPr>
            <a:spLocks/>
          </p:cNvSpPr>
          <p:nvPr/>
        </p:nvSpPr>
        <p:spPr bwMode="auto">
          <a:xfrm>
            <a:off x="4191570" y="4369404"/>
            <a:ext cx="584855" cy="675899"/>
          </a:xfrm>
          <a:custGeom>
            <a:avLst/>
            <a:gdLst>
              <a:gd name="T0" fmla="*/ 0 w 379"/>
              <a:gd name="T1" fmla="*/ 109 h 438"/>
              <a:gd name="T2" fmla="*/ 190 w 379"/>
              <a:gd name="T3" fmla="*/ 0 h 438"/>
              <a:gd name="T4" fmla="*/ 379 w 379"/>
              <a:gd name="T5" fmla="*/ 109 h 438"/>
              <a:gd name="T6" fmla="*/ 379 w 379"/>
              <a:gd name="T7" fmla="*/ 329 h 438"/>
              <a:gd name="T8" fmla="*/ 190 w 379"/>
              <a:gd name="T9" fmla="*/ 438 h 438"/>
              <a:gd name="T10" fmla="*/ 0 w 379"/>
              <a:gd name="T11" fmla="*/ 329 h 438"/>
              <a:gd name="T12" fmla="*/ 0 w 379"/>
              <a:gd name="T13" fmla="*/ 109 h 4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79" h="438">
                <a:moveTo>
                  <a:pt x="0" y="109"/>
                </a:moveTo>
                <a:lnTo>
                  <a:pt x="190" y="0"/>
                </a:lnTo>
                <a:lnTo>
                  <a:pt x="379" y="109"/>
                </a:lnTo>
                <a:lnTo>
                  <a:pt x="379" y="329"/>
                </a:lnTo>
                <a:lnTo>
                  <a:pt x="190" y="438"/>
                </a:lnTo>
                <a:lnTo>
                  <a:pt x="0" y="329"/>
                </a:lnTo>
                <a:lnTo>
                  <a:pt x="0" y="10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68580" tIns="34291" rIns="68580" bIns="34291" numCol="1" anchor="t" anchorCtr="0" compatLnSpc="1">
            <a:prstTxWarp prst="textNoShape">
              <a:avLst/>
            </a:prstTxWarp>
          </a:bodyPr>
          <a:lstStyle/>
          <a:p>
            <a:endParaRPr lang="en-US" sz="1351" dirty="0"/>
          </a:p>
        </p:txBody>
      </p:sp>
      <p:sp>
        <p:nvSpPr>
          <p:cNvPr id="15" name="Freeform 21">
            <a:extLst>
              <a:ext uri="{FF2B5EF4-FFF2-40B4-BE49-F238E27FC236}">
                <a16:creationId xmlns:a16="http://schemas.microsoft.com/office/drawing/2014/main" id="{684E198F-87E8-3A44-A1E8-47A0A14D4B4F}"/>
              </a:ext>
            </a:extLst>
          </p:cNvPr>
          <p:cNvSpPr>
            <a:spLocks/>
          </p:cNvSpPr>
          <p:nvPr/>
        </p:nvSpPr>
        <p:spPr bwMode="auto">
          <a:xfrm>
            <a:off x="4207818" y="2352208"/>
            <a:ext cx="581768" cy="674357"/>
          </a:xfrm>
          <a:custGeom>
            <a:avLst/>
            <a:gdLst>
              <a:gd name="T0" fmla="*/ 0 w 377"/>
              <a:gd name="T1" fmla="*/ 110 h 437"/>
              <a:gd name="T2" fmla="*/ 187 w 377"/>
              <a:gd name="T3" fmla="*/ 0 h 437"/>
              <a:gd name="T4" fmla="*/ 377 w 377"/>
              <a:gd name="T5" fmla="*/ 110 h 437"/>
              <a:gd name="T6" fmla="*/ 377 w 377"/>
              <a:gd name="T7" fmla="*/ 328 h 437"/>
              <a:gd name="T8" fmla="*/ 187 w 377"/>
              <a:gd name="T9" fmla="*/ 437 h 437"/>
              <a:gd name="T10" fmla="*/ 0 w 377"/>
              <a:gd name="T11" fmla="*/ 328 h 437"/>
              <a:gd name="T12" fmla="*/ 0 w 377"/>
              <a:gd name="T13" fmla="*/ 110 h 4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77" h="437">
                <a:moveTo>
                  <a:pt x="0" y="110"/>
                </a:moveTo>
                <a:lnTo>
                  <a:pt x="187" y="0"/>
                </a:lnTo>
                <a:lnTo>
                  <a:pt x="377" y="110"/>
                </a:lnTo>
                <a:lnTo>
                  <a:pt x="377" y="328"/>
                </a:lnTo>
                <a:lnTo>
                  <a:pt x="187" y="437"/>
                </a:lnTo>
                <a:lnTo>
                  <a:pt x="0" y="328"/>
                </a:lnTo>
                <a:lnTo>
                  <a:pt x="0" y="11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68580" tIns="34291" rIns="68580" bIns="34291" numCol="1" anchor="t" anchorCtr="0" compatLnSpc="1">
            <a:prstTxWarp prst="textNoShape">
              <a:avLst/>
            </a:prstTxWarp>
          </a:bodyPr>
          <a:lstStyle/>
          <a:p>
            <a:endParaRPr lang="en-US" sz="1351" dirty="0"/>
          </a:p>
        </p:txBody>
      </p:sp>
      <p:grpSp>
        <p:nvGrpSpPr>
          <p:cNvPr id="19" name="Group 61">
            <a:extLst>
              <a:ext uri="{FF2B5EF4-FFF2-40B4-BE49-F238E27FC236}">
                <a16:creationId xmlns:a16="http://schemas.microsoft.com/office/drawing/2014/main" id="{606EA40C-B029-1C46-BD2B-61E6DBD73C06}"/>
              </a:ext>
            </a:extLst>
          </p:cNvPr>
          <p:cNvGrpSpPr/>
          <p:nvPr/>
        </p:nvGrpSpPr>
        <p:grpSpPr>
          <a:xfrm>
            <a:off x="4341301" y="4522173"/>
            <a:ext cx="307087" cy="370356"/>
            <a:chOff x="6146801" y="2771775"/>
            <a:chExt cx="315912" cy="381000"/>
          </a:xfrm>
        </p:grpSpPr>
        <p:sp>
          <p:nvSpPr>
            <p:cNvPr id="20" name="Freeform 24">
              <a:extLst>
                <a:ext uri="{FF2B5EF4-FFF2-40B4-BE49-F238E27FC236}">
                  <a16:creationId xmlns:a16="http://schemas.microsoft.com/office/drawing/2014/main" id="{B1EF4DB6-518F-E649-ACF4-FA017A74D1A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62688" y="3076575"/>
              <a:ext cx="84138" cy="76200"/>
            </a:xfrm>
            <a:custGeom>
              <a:avLst/>
              <a:gdLst>
                <a:gd name="T0" fmla="*/ 17 w 22"/>
                <a:gd name="T1" fmla="*/ 0 h 20"/>
                <a:gd name="T2" fmla="*/ 5 w 22"/>
                <a:gd name="T3" fmla="*/ 0 h 20"/>
                <a:gd name="T4" fmla="*/ 0 w 22"/>
                <a:gd name="T5" fmla="*/ 5 h 20"/>
                <a:gd name="T6" fmla="*/ 2 w 22"/>
                <a:gd name="T7" fmla="*/ 9 h 20"/>
                <a:gd name="T8" fmla="*/ 2 w 22"/>
                <a:gd name="T9" fmla="*/ 10 h 20"/>
                <a:gd name="T10" fmla="*/ 5 w 22"/>
                <a:gd name="T11" fmla="*/ 14 h 20"/>
                <a:gd name="T12" fmla="*/ 4 w 22"/>
                <a:gd name="T13" fmla="*/ 16 h 20"/>
                <a:gd name="T14" fmla="*/ 9 w 22"/>
                <a:gd name="T15" fmla="*/ 20 h 20"/>
                <a:gd name="T16" fmla="*/ 13 w 22"/>
                <a:gd name="T17" fmla="*/ 20 h 20"/>
                <a:gd name="T18" fmla="*/ 17 w 22"/>
                <a:gd name="T19" fmla="*/ 16 h 20"/>
                <a:gd name="T20" fmla="*/ 17 w 22"/>
                <a:gd name="T21" fmla="*/ 14 h 20"/>
                <a:gd name="T22" fmla="*/ 20 w 22"/>
                <a:gd name="T23" fmla="*/ 10 h 20"/>
                <a:gd name="T24" fmla="*/ 20 w 22"/>
                <a:gd name="T25" fmla="*/ 9 h 20"/>
                <a:gd name="T26" fmla="*/ 22 w 22"/>
                <a:gd name="T27" fmla="*/ 5 h 20"/>
                <a:gd name="T28" fmla="*/ 17 w 22"/>
                <a:gd name="T29" fmla="*/ 0 h 20"/>
                <a:gd name="T30" fmla="*/ 5 w 22"/>
                <a:gd name="T31" fmla="*/ 3 h 20"/>
                <a:gd name="T32" fmla="*/ 17 w 22"/>
                <a:gd name="T33" fmla="*/ 3 h 20"/>
                <a:gd name="T34" fmla="*/ 19 w 22"/>
                <a:gd name="T35" fmla="*/ 5 h 20"/>
                <a:gd name="T36" fmla="*/ 17 w 22"/>
                <a:gd name="T37" fmla="*/ 6 h 20"/>
                <a:gd name="T38" fmla="*/ 5 w 22"/>
                <a:gd name="T39" fmla="*/ 6 h 20"/>
                <a:gd name="T40" fmla="*/ 3 w 22"/>
                <a:gd name="T41" fmla="*/ 5 h 20"/>
                <a:gd name="T42" fmla="*/ 5 w 22"/>
                <a:gd name="T43" fmla="*/ 3 h 20"/>
                <a:gd name="T44" fmla="*/ 13 w 22"/>
                <a:gd name="T45" fmla="*/ 11 h 20"/>
                <a:gd name="T46" fmla="*/ 9 w 22"/>
                <a:gd name="T47" fmla="*/ 11 h 20"/>
                <a:gd name="T48" fmla="*/ 6 w 22"/>
                <a:gd name="T49" fmla="*/ 11 h 20"/>
                <a:gd name="T50" fmla="*/ 5 w 22"/>
                <a:gd name="T51" fmla="*/ 10 h 20"/>
                <a:gd name="T52" fmla="*/ 6 w 22"/>
                <a:gd name="T53" fmla="*/ 9 h 20"/>
                <a:gd name="T54" fmla="*/ 16 w 22"/>
                <a:gd name="T55" fmla="*/ 9 h 20"/>
                <a:gd name="T56" fmla="*/ 17 w 22"/>
                <a:gd name="T57" fmla="*/ 10 h 20"/>
                <a:gd name="T58" fmla="*/ 16 w 22"/>
                <a:gd name="T59" fmla="*/ 11 h 20"/>
                <a:gd name="T60" fmla="*/ 13 w 22"/>
                <a:gd name="T61" fmla="*/ 11 h 20"/>
                <a:gd name="T62" fmla="*/ 13 w 22"/>
                <a:gd name="T63" fmla="*/ 17 h 20"/>
                <a:gd name="T64" fmla="*/ 9 w 22"/>
                <a:gd name="T65" fmla="*/ 17 h 20"/>
                <a:gd name="T66" fmla="*/ 8 w 22"/>
                <a:gd name="T67" fmla="*/ 16 h 20"/>
                <a:gd name="T68" fmla="*/ 9 w 22"/>
                <a:gd name="T69" fmla="*/ 15 h 20"/>
                <a:gd name="T70" fmla="*/ 13 w 22"/>
                <a:gd name="T71" fmla="*/ 15 h 20"/>
                <a:gd name="T72" fmla="*/ 14 w 22"/>
                <a:gd name="T73" fmla="*/ 16 h 20"/>
                <a:gd name="T74" fmla="*/ 13 w 22"/>
                <a:gd name="T75" fmla="*/ 17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2" h="20">
                  <a:moveTo>
                    <a:pt x="17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6"/>
                    <a:pt x="1" y="8"/>
                    <a:pt x="2" y="9"/>
                  </a:cubicBezTo>
                  <a:cubicBezTo>
                    <a:pt x="2" y="9"/>
                    <a:pt x="2" y="10"/>
                    <a:pt x="2" y="10"/>
                  </a:cubicBezTo>
                  <a:cubicBezTo>
                    <a:pt x="2" y="12"/>
                    <a:pt x="3" y="14"/>
                    <a:pt x="5" y="14"/>
                  </a:cubicBezTo>
                  <a:cubicBezTo>
                    <a:pt x="5" y="15"/>
                    <a:pt x="4" y="15"/>
                    <a:pt x="4" y="16"/>
                  </a:cubicBezTo>
                  <a:cubicBezTo>
                    <a:pt x="4" y="18"/>
                    <a:pt x="7" y="20"/>
                    <a:pt x="9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5" y="20"/>
                    <a:pt x="17" y="18"/>
                    <a:pt x="17" y="16"/>
                  </a:cubicBezTo>
                  <a:cubicBezTo>
                    <a:pt x="17" y="15"/>
                    <a:pt x="17" y="15"/>
                    <a:pt x="17" y="14"/>
                  </a:cubicBezTo>
                  <a:cubicBezTo>
                    <a:pt x="19" y="14"/>
                    <a:pt x="20" y="12"/>
                    <a:pt x="20" y="10"/>
                  </a:cubicBezTo>
                  <a:cubicBezTo>
                    <a:pt x="20" y="10"/>
                    <a:pt x="20" y="9"/>
                    <a:pt x="20" y="9"/>
                  </a:cubicBezTo>
                  <a:cubicBezTo>
                    <a:pt x="21" y="8"/>
                    <a:pt x="22" y="6"/>
                    <a:pt x="22" y="5"/>
                  </a:cubicBezTo>
                  <a:cubicBezTo>
                    <a:pt x="22" y="2"/>
                    <a:pt x="20" y="0"/>
                    <a:pt x="17" y="0"/>
                  </a:cubicBezTo>
                  <a:close/>
                  <a:moveTo>
                    <a:pt x="5" y="3"/>
                  </a:moveTo>
                  <a:cubicBezTo>
                    <a:pt x="17" y="3"/>
                    <a:pt x="17" y="3"/>
                    <a:pt x="17" y="3"/>
                  </a:cubicBezTo>
                  <a:cubicBezTo>
                    <a:pt x="18" y="3"/>
                    <a:pt x="19" y="4"/>
                    <a:pt x="19" y="5"/>
                  </a:cubicBezTo>
                  <a:cubicBezTo>
                    <a:pt x="19" y="5"/>
                    <a:pt x="18" y="6"/>
                    <a:pt x="17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4" y="6"/>
                    <a:pt x="3" y="5"/>
                    <a:pt x="3" y="5"/>
                  </a:cubicBezTo>
                  <a:cubicBezTo>
                    <a:pt x="3" y="4"/>
                    <a:pt x="4" y="3"/>
                    <a:pt x="5" y="3"/>
                  </a:cubicBezTo>
                  <a:close/>
                  <a:moveTo>
                    <a:pt x="13" y="11"/>
                  </a:moveTo>
                  <a:cubicBezTo>
                    <a:pt x="9" y="11"/>
                    <a:pt x="9" y="11"/>
                    <a:pt x="9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5" y="11"/>
                    <a:pt x="5" y="11"/>
                    <a:pt x="5" y="10"/>
                  </a:cubicBezTo>
                  <a:cubicBezTo>
                    <a:pt x="5" y="10"/>
                    <a:pt x="5" y="9"/>
                    <a:pt x="6" y="9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7" y="9"/>
                    <a:pt x="17" y="10"/>
                    <a:pt x="17" y="10"/>
                  </a:cubicBezTo>
                  <a:cubicBezTo>
                    <a:pt x="17" y="11"/>
                    <a:pt x="17" y="11"/>
                    <a:pt x="16" y="11"/>
                  </a:cubicBezTo>
                  <a:lnTo>
                    <a:pt x="13" y="11"/>
                  </a:lnTo>
                  <a:close/>
                  <a:moveTo>
                    <a:pt x="13" y="17"/>
                  </a:moveTo>
                  <a:cubicBezTo>
                    <a:pt x="9" y="17"/>
                    <a:pt x="9" y="17"/>
                    <a:pt x="9" y="17"/>
                  </a:cubicBezTo>
                  <a:cubicBezTo>
                    <a:pt x="8" y="17"/>
                    <a:pt x="8" y="16"/>
                    <a:pt x="8" y="16"/>
                  </a:cubicBezTo>
                  <a:cubicBezTo>
                    <a:pt x="8" y="15"/>
                    <a:pt x="8" y="15"/>
                    <a:pt x="9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5"/>
                    <a:pt x="14" y="15"/>
                    <a:pt x="14" y="16"/>
                  </a:cubicBezTo>
                  <a:cubicBezTo>
                    <a:pt x="14" y="16"/>
                    <a:pt x="13" y="17"/>
                    <a:pt x="13" y="1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1" rIns="68580" bIns="34291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21" name="Freeform 25">
              <a:extLst>
                <a:ext uri="{FF2B5EF4-FFF2-40B4-BE49-F238E27FC236}">
                  <a16:creationId xmlns:a16="http://schemas.microsoft.com/office/drawing/2014/main" id="{F4936759-79A5-8C4E-B3DB-F9366574CE3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199188" y="2824163"/>
              <a:ext cx="211138" cy="246063"/>
            </a:xfrm>
            <a:custGeom>
              <a:avLst/>
              <a:gdLst>
                <a:gd name="T0" fmla="*/ 56 w 56"/>
                <a:gd name="T1" fmla="*/ 28 h 65"/>
                <a:gd name="T2" fmla="*/ 28 w 56"/>
                <a:gd name="T3" fmla="*/ 0 h 65"/>
                <a:gd name="T4" fmla="*/ 0 w 56"/>
                <a:gd name="T5" fmla="*/ 28 h 65"/>
                <a:gd name="T6" fmla="*/ 6 w 56"/>
                <a:gd name="T7" fmla="*/ 45 h 65"/>
                <a:gd name="T8" fmla="*/ 14 w 56"/>
                <a:gd name="T9" fmla="*/ 62 h 65"/>
                <a:gd name="T10" fmla="*/ 15 w 56"/>
                <a:gd name="T11" fmla="*/ 64 h 65"/>
                <a:gd name="T12" fmla="*/ 16 w 56"/>
                <a:gd name="T13" fmla="*/ 65 h 65"/>
                <a:gd name="T14" fmla="*/ 40 w 56"/>
                <a:gd name="T15" fmla="*/ 65 h 65"/>
                <a:gd name="T16" fmla="*/ 41 w 56"/>
                <a:gd name="T17" fmla="*/ 64 h 65"/>
                <a:gd name="T18" fmla="*/ 42 w 56"/>
                <a:gd name="T19" fmla="*/ 62 h 65"/>
                <a:gd name="T20" fmla="*/ 50 w 56"/>
                <a:gd name="T21" fmla="*/ 45 h 65"/>
                <a:gd name="T22" fmla="*/ 56 w 56"/>
                <a:gd name="T23" fmla="*/ 28 h 65"/>
                <a:gd name="T24" fmla="*/ 38 w 56"/>
                <a:gd name="T25" fmla="*/ 62 h 65"/>
                <a:gd name="T26" fmla="*/ 38 w 56"/>
                <a:gd name="T27" fmla="*/ 62 h 65"/>
                <a:gd name="T28" fmla="*/ 18 w 56"/>
                <a:gd name="T29" fmla="*/ 62 h 65"/>
                <a:gd name="T30" fmla="*/ 18 w 56"/>
                <a:gd name="T31" fmla="*/ 62 h 65"/>
                <a:gd name="T32" fmla="*/ 8 w 56"/>
                <a:gd name="T33" fmla="*/ 43 h 65"/>
                <a:gd name="T34" fmla="*/ 3 w 56"/>
                <a:gd name="T35" fmla="*/ 28 h 65"/>
                <a:gd name="T36" fmla="*/ 28 w 56"/>
                <a:gd name="T37" fmla="*/ 3 h 65"/>
                <a:gd name="T38" fmla="*/ 53 w 56"/>
                <a:gd name="T39" fmla="*/ 28 h 65"/>
                <a:gd name="T40" fmla="*/ 47 w 56"/>
                <a:gd name="T41" fmla="*/ 43 h 65"/>
                <a:gd name="T42" fmla="*/ 38 w 56"/>
                <a:gd name="T43" fmla="*/ 62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6" h="65">
                  <a:moveTo>
                    <a:pt x="56" y="28"/>
                  </a:moveTo>
                  <a:cubicBezTo>
                    <a:pt x="56" y="13"/>
                    <a:pt x="43" y="0"/>
                    <a:pt x="28" y="0"/>
                  </a:cubicBezTo>
                  <a:cubicBezTo>
                    <a:pt x="12" y="0"/>
                    <a:pt x="0" y="13"/>
                    <a:pt x="0" y="28"/>
                  </a:cubicBezTo>
                  <a:cubicBezTo>
                    <a:pt x="0" y="34"/>
                    <a:pt x="2" y="40"/>
                    <a:pt x="6" y="45"/>
                  </a:cubicBezTo>
                  <a:cubicBezTo>
                    <a:pt x="8" y="48"/>
                    <a:pt x="14" y="57"/>
                    <a:pt x="14" y="62"/>
                  </a:cubicBezTo>
                  <a:cubicBezTo>
                    <a:pt x="15" y="64"/>
                    <a:pt x="15" y="64"/>
                    <a:pt x="15" y="64"/>
                  </a:cubicBezTo>
                  <a:cubicBezTo>
                    <a:pt x="15" y="65"/>
                    <a:pt x="15" y="65"/>
                    <a:pt x="16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1" y="65"/>
                    <a:pt x="41" y="65"/>
                    <a:pt x="41" y="64"/>
                  </a:cubicBezTo>
                  <a:cubicBezTo>
                    <a:pt x="42" y="62"/>
                    <a:pt x="42" y="62"/>
                    <a:pt x="42" y="62"/>
                  </a:cubicBezTo>
                  <a:cubicBezTo>
                    <a:pt x="42" y="57"/>
                    <a:pt x="48" y="48"/>
                    <a:pt x="50" y="45"/>
                  </a:cubicBezTo>
                  <a:cubicBezTo>
                    <a:pt x="54" y="40"/>
                    <a:pt x="56" y="34"/>
                    <a:pt x="56" y="28"/>
                  </a:cubicBezTo>
                  <a:close/>
                  <a:moveTo>
                    <a:pt x="38" y="62"/>
                  </a:moveTo>
                  <a:cubicBezTo>
                    <a:pt x="38" y="62"/>
                    <a:pt x="38" y="62"/>
                    <a:pt x="38" y="62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7" y="55"/>
                    <a:pt x="10" y="45"/>
                    <a:pt x="8" y="43"/>
                  </a:cubicBezTo>
                  <a:cubicBezTo>
                    <a:pt x="5" y="39"/>
                    <a:pt x="3" y="34"/>
                    <a:pt x="3" y="28"/>
                  </a:cubicBezTo>
                  <a:cubicBezTo>
                    <a:pt x="3" y="14"/>
                    <a:pt x="14" y="3"/>
                    <a:pt x="28" y="3"/>
                  </a:cubicBezTo>
                  <a:cubicBezTo>
                    <a:pt x="42" y="3"/>
                    <a:pt x="53" y="14"/>
                    <a:pt x="53" y="28"/>
                  </a:cubicBezTo>
                  <a:cubicBezTo>
                    <a:pt x="53" y="34"/>
                    <a:pt x="51" y="39"/>
                    <a:pt x="47" y="43"/>
                  </a:cubicBezTo>
                  <a:cubicBezTo>
                    <a:pt x="46" y="45"/>
                    <a:pt x="39" y="55"/>
                    <a:pt x="38" y="6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1" rIns="68580" bIns="34291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22" name="Freeform 26">
              <a:extLst>
                <a:ext uri="{FF2B5EF4-FFF2-40B4-BE49-F238E27FC236}">
                  <a16:creationId xmlns:a16="http://schemas.microsoft.com/office/drawing/2014/main" id="{70A04159-8BE1-B240-9B46-BB614C4F12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8401" y="2908300"/>
              <a:ext cx="112713" cy="119063"/>
            </a:xfrm>
            <a:custGeom>
              <a:avLst/>
              <a:gdLst>
                <a:gd name="T0" fmla="*/ 26 w 30"/>
                <a:gd name="T1" fmla="*/ 9 h 32"/>
                <a:gd name="T2" fmla="*/ 27 w 30"/>
                <a:gd name="T3" fmla="*/ 3 h 32"/>
                <a:gd name="T4" fmla="*/ 26 w 30"/>
                <a:gd name="T5" fmla="*/ 2 h 32"/>
                <a:gd name="T6" fmla="*/ 24 w 30"/>
                <a:gd name="T7" fmla="*/ 3 h 32"/>
                <a:gd name="T8" fmla="*/ 23 w 30"/>
                <a:gd name="T9" fmla="*/ 8 h 32"/>
                <a:gd name="T10" fmla="*/ 16 w 30"/>
                <a:gd name="T11" fmla="*/ 6 h 32"/>
                <a:gd name="T12" fmla="*/ 16 w 30"/>
                <a:gd name="T13" fmla="*/ 1 h 32"/>
                <a:gd name="T14" fmla="*/ 15 w 30"/>
                <a:gd name="T15" fmla="*/ 0 h 32"/>
                <a:gd name="T16" fmla="*/ 14 w 30"/>
                <a:gd name="T17" fmla="*/ 1 h 32"/>
                <a:gd name="T18" fmla="*/ 14 w 30"/>
                <a:gd name="T19" fmla="*/ 6 h 32"/>
                <a:gd name="T20" fmla="*/ 6 w 30"/>
                <a:gd name="T21" fmla="*/ 7 h 32"/>
                <a:gd name="T22" fmla="*/ 6 w 30"/>
                <a:gd name="T23" fmla="*/ 3 h 32"/>
                <a:gd name="T24" fmla="*/ 4 w 30"/>
                <a:gd name="T25" fmla="*/ 2 h 32"/>
                <a:gd name="T26" fmla="*/ 3 w 30"/>
                <a:gd name="T27" fmla="*/ 3 h 32"/>
                <a:gd name="T28" fmla="*/ 4 w 30"/>
                <a:gd name="T29" fmla="*/ 8 h 32"/>
                <a:gd name="T30" fmla="*/ 1 w 30"/>
                <a:gd name="T31" fmla="*/ 11 h 32"/>
                <a:gd name="T32" fmla="*/ 1 w 30"/>
                <a:gd name="T33" fmla="*/ 12 h 32"/>
                <a:gd name="T34" fmla="*/ 2 w 30"/>
                <a:gd name="T35" fmla="*/ 12 h 32"/>
                <a:gd name="T36" fmla="*/ 5 w 30"/>
                <a:gd name="T37" fmla="*/ 11 h 32"/>
                <a:gd name="T38" fmla="*/ 9 w 30"/>
                <a:gd name="T39" fmla="*/ 31 h 32"/>
                <a:gd name="T40" fmla="*/ 10 w 30"/>
                <a:gd name="T41" fmla="*/ 32 h 32"/>
                <a:gd name="T42" fmla="*/ 10 w 30"/>
                <a:gd name="T43" fmla="*/ 32 h 32"/>
                <a:gd name="T44" fmla="*/ 11 w 30"/>
                <a:gd name="T45" fmla="*/ 31 h 32"/>
                <a:gd name="T46" fmla="*/ 7 w 30"/>
                <a:gd name="T47" fmla="*/ 9 h 32"/>
                <a:gd name="T48" fmla="*/ 14 w 30"/>
                <a:gd name="T49" fmla="*/ 8 h 32"/>
                <a:gd name="T50" fmla="*/ 14 w 30"/>
                <a:gd name="T51" fmla="*/ 12 h 32"/>
                <a:gd name="T52" fmla="*/ 15 w 30"/>
                <a:gd name="T53" fmla="*/ 13 h 32"/>
                <a:gd name="T54" fmla="*/ 16 w 30"/>
                <a:gd name="T55" fmla="*/ 12 h 32"/>
                <a:gd name="T56" fmla="*/ 16 w 30"/>
                <a:gd name="T57" fmla="*/ 8 h 32"/>
                <a:gd name="T58" fmla="*/ 23 w 30"/>
                <a:gd name="T59" fmla="*/ 10 h 32"/>
                <a:gd name="T60" fmla="*/ 19 w 30"/>
                <a:gd name="T61" fmla="*/ 31 h 32"/>
                <a:gd name="T62" fmla="*/ 20 w 30"/>
                <a:gd name="T63" fmla="*/ 32 h 32"/>
                <a:gd name="T64" fmla="*/ 20 w 30"/>
                <a:gd name="T65" fmla="*/ 32 h 32"/>
                <a:gd name="T66" fmla="*/ 21 w 30"/>
                <a:gd name="T67" fmla="*/ 31 h 32"/>
                <a:gd name="T68" fmla="*/ 25 w 30"/>
                <a:gd name="T69" fmla="*/ 11 h 32"/>
                <a:gd name="T70" fmla="*/ 28 w 30"/>
                <a:gd name="T71" fmla="*/ 13 h 32"/>
                <a:gd name="T72" fmla="*/ 28 w 30"/>
                <a:gd name="T73" fmla="*/ 13 h 32"/>
                <a:gd name="T74" fmla="*/ 29 w 30"/>
                <a:gd name="T75" fmla="*/ 12 h 32"/>
                <a:gd name="T76" fmla="*/ 29 w 30"/>
                <a:gd name="T77" fmla="*/ 11 h 32"/>
                <a:gd name="T78" fmla="*/ 26 w 30"/>
                <a:gd name="T79" fmla="*/ 9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0" h="32">
                  <a:moveTo>
                    <a:pt x="26" y="9"/>
                  </a:moveTo>
                  <a:cubicBezTo>
                    <a:pt x="27" y="3"/>
                    <a:pt x="27" y="3"/>
                    <a:pt x="27" y="3"/>
                  </a:cubicBezTo>
                  <a:cubicBezTo>
                    <a:pt x="27" y="3"/>
                    <a:pt x="26" y="2"/>
                    <a:pt x="26" y="2"/>
                  </a:cubicBezTo>
                  <a:cubicBezTo>
                    <a:pt x="25" y="2"/>
                    <a:pt x="25" y="2"/>
                    <a:pt x="24" y="3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1" y="6"/>
                    <a:pt x="18" y="6"/>
                    <a:pt x="16" y="6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0"/>
                    <a:pt x="16" y="0"/>
                    <a:pt x="15" y="0"/>
                  </a:cubicBezTo>
                  <a:cubicBezTo>
                    <a:pt x="14" y="0"/>
                    <a:pt x="14" y="0"/>
                    <a:pt x="14" y="1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1" y="6"/>
                    <a:pt x="8" y="6"/>
                    <a:pt x="6" y="7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5" y="2"/>
                    <a:pt x="5" y="2"/>
                    <a:pt x="4" y="2"/>
                  </a:cubicBezTo>
                  <a:cubicBezTo>
                    <a:pt x="4" y="2"/>
                    <a:pt x="3" y="3"/>
                    <a:pt x="3" y="3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2" y="10"/>
                    <a:pt x="1" y="11"/>
                    <a:pt x="1" y="11"/>
                  </a:cubicBezTo>
                  <a:cubicBezTo>
                    <a:pt x="0" y="11"/>
                    <a:pt x="0" y="12"/>
                    <a:pt x="1" y="12"/>
                  </a:cubicBezTo>
                  <a:cubicBezTo>
                    <a:pt x="1" y="13"/>
                    <a:pt x="2" y="13"/>
                    <a:pt x="2" y="12"/>
                  </a:cubicBezTo>
                  <a:cubicBezTo>
                    <a:pt x="2" y="12"/>
                    <a:pt x="3" y="11"/>
                    <a:pt x="5" y="11"/>
                  </a:cubicBezTo>
                  <a:cubicBezTo>
                    <a:pt x="9" y="31"/>
                    <a:pt x="9" y="31"/>
                    <a:pt x="9" y="31"/>
                  </a:cubicBezTo>
                  <a:cubicBezTo>
                    <a:pt x="9" y="32"/>
                    <a:pt x="10" y="32"/>
                    <a:pt x="10" y="32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1" y="32"/>
                    <a:pt x="11" y="31"/>
                    <a:pt x="11" y="31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9" y="9"/>
                    <a:pt x="11" y="8"/>
                    <a:pt x="14" y="8"/>
                  </a:cubicBezTo>
                  <a:cubicBezTo>
                    <a:pt x="14" y="12"/>
                    <a:pt x="14" y="12"/>
                    <a:pt x="14" y="12"/>
                  </a:cubicBezTo>
                  <a:cubicBezTo>
                    <a:pt x="14" y="12"/>
                    <a:pt x="14" y="13"/>
                    <a:pt x="15" y="13"/>
                  </a:cubicBezTo>
                  <a:cubicBezTo>
                    <a:pt x="16" y="13"/>
                    <a:pt x="16" y="12"/>
                    <a:pt x="16" y="12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8" y="8"/>
                    <a:pt x="21" y="9"/>
                    <a:pt x="23" y="10"/>
                  </a:cubicBezTo>
                  <a:cubicBezTo>
                    <a:pt x="19" y="31"/>
                    <a:pt x="19" y="31"/>
                    <a:pt x="19" y="31"/>
                  </a:cubicBezTo>
                  <a:cubicBezTo>
                    <a:pt x="19" y="31"/>
                    <a:pt x="19" y="32"/>
                    <a:pt x="20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0" y="32"/>
                    <a:pt x="21" y="32"/>
                    <a:pt x="21" y="31"/>
                  </a:cubicBezTo>
                  <a:cubicBezTo>
                    <a:pt x="25" y="11"/>
                    <a:pt x="25" y="11"/>
                    <a:pt x="25" y="11"/>
                  </a:cubicBezTo>
                  <a:cubicBezTo>
                    <a:pt x="26" y="11"/>
                    <a:pt x="27" y="12"/>
                    <a:pt x="28" y="13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9" y="13"/>
                    <a:pt x="29" y="13"/>
                    <a:pt x="29" y="12"/>
                  </a:cubicBezTo>
                  <a:cubicBezTo>
                    <a:pt x="30" y="12"/>
                    <a:pt x="30" y="11"/>
                    <a:pt x="29" y="11"/>
                  </a:cubicBezTo>
                  <a:cubicBezTo>
                    <a:pt x="28" y="10"/>
                    <a:pt x="27" y="9"/>
                    <a:pt x="26" y="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1" rIns="68580" bIns="34291" numCol="1" anchor="t" anchorCtr="0" compatLnSpc="1">
              <a:prstTxWarp prst="textNoShape">
                <a:avLst/>
              </a:prstTxWarp>
            </a:bodyPr>
            <a:lstStyle/>
            <a:p>
              <a:endParaRPr lang="en-US" sz="1351" dirty="0"/>
            </a:p>
          </p:txBody>
        </p:sp>
        <p:sp>
          <p:nvSpPr>
            <p:cNvPr id="23" name="Freeform 27">
              <a:extLst>
                <a:ext uri="{FF2B5EF4-FFF2-40B4-BE49-F238E27FC236}">
                  <a16:creationId xmlns:a16="http://schemas.microsoft.com/office/drawing/2014/main" id="{AC8C3D1A-BBF9-DE48-9BC7-5247F2B4C4B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00788" y="2771775"/>
              <a:ext cx="7938" cy="38100"/>
            </a:xfrm>
            <a:custGeom>
              <a:avLst/>
              <a:gdLst>
                <a:gd name="T0" fmla="*/ 1 w 2"/>
                <a:gd name="T1" fmla="*/ 10 h 10"/>
                <a:gd name="T2" fmla="*/ 2 w 2"/>
                <a:gd name="T3" fmla="*/ 9 h 10"/>
                <a:gd name="T4" fmla="*/ 2 w 2"/>
                <a:gd name="T5" fmla="*/ 1 h 10"/>
                <a:gd name="T6" fmla="*/ 1 w 2"/>
                <a:gd name="T7" fmla="*/ 0 h 10"/>
                <a:gd name="T8" fmla="*/ 0 w 2"/>
                <a:gd name="T9" fmla="*/ 1 h 10"/>
                <a:gd name="T10" fmla="*/ 0 w 2"/>
                <a:gd name="T11" fmla="*/ 9 h 10"/>
                <a:gd name="T12" fmla="*/ 1 w 2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10">
                  <a:moveTo>
                    <a:pt x="1" y="10"/>
                  </a:moveTo>
                  <a:cubicBezTo>
                    <a:pt x="2" y="10"/>
                    <a:pt x="2" y="10"/>
                    <a:pt x="2" y="9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10"/>
                    <a:pt x="1" y="10"/>
                    <a:pt x="1" y="1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1" rIns="68580" bIns="34291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24" name="Freeform 28">
              <a:extLst>
                <a:ext uri="{FF2B5EF4-FFF2-40B4-BE49-F238E27FC236}">
                  <a16:creationId xmlns:a16="http://schemas.microsoft.com/office/drawing/2014/main" id="{9ED7795B-9F0C-CC4C-BD87-D57C31271BE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88101" y="2817813"/>
              <a:ext cx="30163" cy="30163"/>
            </a:xfrm>
            <a:custGeom>
              <a:avLst/>
              <a:gdLst>
                <a:gd name="T0" fmla="*/ 6 w 8"/>
                <a:gd name="T1" fmla="*/ 0 h 8"/>
                <a:gd name="T2" fmla="*/ 1 w 8"/>
                <a:gd name="T3" fmla="*/ 6 h 8"/>
                <a:gd name="T4" fmla="*/ 1 w 8"/>
                <a:gd name="T5" fmla="*/ 8 h 8"/>
                <a:gd name="T6" fmla="*/ 1 w 8"/>
                <a:gd name="T7" fmla="*/ 8 h 8"/>
                <a:gd name="T8" fmla="*/ 2 w 8"/>
                <a:gd name="T9" fmla="*/ 8 h 8"/>
                <a:gd name="T10" fmla="*/ 8 w 8"/>
                <a:gd name="T11" fmla="*/ 2 h 8"/>
                <a:gd name="T12" fmla="*/ 8 w 8"/>
                <a:gd name="T13" fmla="*/ 0 h 8"/>
                <a:gd name="T14" fmla="*/ 6 w 8"/>
                <a:gd name="T15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" h="8">
                  <a:moveTo>
                    <a:pt x="6" y="0"/>
                  </a:moveTo>
                  <a:cubicBezTo>
                    <a:pt x="1" y="6"/>
                    <a:pt x="1" y="6"/>
                    <a:pt x="1" y="6"/>
                  </a:cubicBezTo>
                  <a:cubicBezTo>
                    <a:pt x="0" y="7"/>
                    <a:pt x="0" y="7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1"/>
                    <a:pt x="8" y="0"/>
                  </a:cubicBezTo>
                  <a:cubicBezTo>
                    <a:pt x="8" y="0"/>
                    <a:pt x="7" y="0"/>
                    <a:pt x="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1" rIns="68580" bIns="34291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25" name="Freeform 29">
              <a:extLst>
                <a:ext uri="{FF2B5EF4-FFF2-40B4-BE49-F238E27FC236}">
                  <a16:creationId xmlns:a16="http://schemas.microsoft.com/office/drawing/2014/main" id="{2BB14D2A-13DF-D047-9861-75D15704E966}"/>
                </a:ext>
              </a:extLst>
            </p:cNvPr>
            <p:cNvSpPr>
              <a:spLocks/>
            </p:cNvSpPr>
            <p:nvPr/>
          </p:nvSpPr>
          <p:spPr bwMode="auto">
            <a:xfrm>
              <a:off x="6424613" y="2925763"/>
              <a:ext cx="38100" cy="12700"/>
            </a:xfrm>
            <a:custGeom>
              <a:avLst/>
              <a:gdLst>
                <a:gd name="T0" fmla="*/ 9 w 10"/>
                <a:gd name="T1" fmla="*/ 0 h 3"/>
                <a:gd name="T2" fmla="*/ 1 w 10"/>
                <a:gd name="T3" fmla="*/ 0 h 3"/>
                <a:gd name="T4" fmla="*/ 0 w 10"/>
                <a:gd name="T5" fmla="*/ 1 h 3"/>
                <a:gd name="T6" fmla="*/ 1 w 10"/>
                <a:gd name="T7" fmla="*/ 3 h 3"/>
                <a:gd name="T8" fmla="*/ 9 w 10"/>
                <a:gd name="T9" fmla="*/ 3 h 3"/>
                <a:gd name="T10" fmla="*/ 10 w 10"/>
                <a:gd name="T11" fmla="*/ 1 h 3"/>
                <a:gd name="T12" fmla="*/ 9 w 10"/>
                <a:gd name="T13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3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2"/>
                    <a:pt x="0" y="3"/>
                    <a:pt x="1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10" y="3"/>
                    <a:pt x="10" y="2"/>
                    <a:pt x="10" y="1"/>
                  </a:cubicBezTo>
                  <a:cubicBezTo>
                    <a:pt x="10" y="1"/>
                    <a:pt x="10" y="0"/>
                    <a:pt x="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1" rIns="68580" bIns="34291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26" name="Freeform 30">
              <a:extLst>
                <a:ext uri="{FF2B5EF4-FFF2-40B4-BE49-F238E27FC236}">
                  <a16:creationId xmlns:a16="http://schemas.microsoft.com/office/drawing/2014/main" id="{99A4C24C-791F-F34D-8CAB-61101FD44D7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88101" y="3013075"/>
              <a:ext cx="30163" cy="33338"/>
            </a:xfrm>
            <a:custGeom>
              <a:avLst/>
              <a:gdLst>
                <a:gd name="T0" fmla="*/ 2 w 8"/>
                <a:gd name="T1" fmla="*/ 1 h 9"/>
                <a:gd name="T2" fmla="*/ 0 w 8"/>
                <a:gd name="T3" fmla="*/ 1 h 9"/>
                <a:gd name="T4" fmla="*/ 0 w 8"/>
                <a:gd name="T5" fmla="*/ 2 h 9"/>
                <a:gd name="T6" fmla="*/ 6 w 8"/>
                <a:gd name="T7" fmla="*/ 8 h 9"/>
                <a:gd name="T8" fmla="*/ 7 w 8"/>
                <a:gd name="T9" fmla="*/ 9 h 9"/>
                <a:gd name="T10" fmla="*/ 8 w 8"/>
                <a:gd name="T11" fmla="*/ 8 h 9"/>
                <a:gd name="T12" fmla="*/ 8 w 8"/>
                <a:gd name="T13" fmla="*/ 7 h 9"/>
                <a:gd name="T14" fmla="*/ 2 w 8"/>
                <a:gd name="T15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" h="9">
                  <a:moveTo>
                    <a:pt x="2" y="1"/>
                  </a:moveTo>
                  <a:cubicBezTo>
                    <a:pt x="1" y="0"/>
                    <a:pt x="1" y="0"/>
                    <a:pt x="0" y="1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8"/>
                    <a:pt x="7" y="9"/>
                    <a:pt x="7" y="9"/>
                  </a:cubicBezTo>
                  <a:cubicBezTo>
                    <a:pt x="7" y="9"/>
                    <a:pt x="8" y="8"/>
                    <a:pt x="8" y="8"/>
                  </a:cubicBezTo>
                  <a:cubicBezTo>
                    <a:pt x="8" y="8"/>
                    <a:pt x="8" y="7"/>
                    <a:pt x="8" y="7"/>
                  </a:cubicBezTo>
                  <a:lnTo>
                    <a:pt x="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1" rIns="68580" bIns="34291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27" name="Freeform 31">
              <a:extLst>
                <a:ext uri="{FF2B5EF4-FFF2-40B4-BE49-F238E27FC236}">
                  <a16:creationId xmlns:a16="http://schemas.microsoft.com/office/drawing/2014/main" id="{314A997A-77B8-AB47-BDA3-DEA416245C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1251" y="3013075"/>
              <a:ext cx="30163" cy="30163"/>
            </a:xfrm>
            <a:custGeom>
              <a:avLst/>
              <a:gdLst>
                <a:gd name="T0" fmla="*/ 6 w 8"/>
                <a:gd name="T1" fmla="*/ 1 h 8"/>
                <a:gd name="T2" fmla="*/ 0 w 8"/>
                <a:gd name="T3" fmla="*/ 6 h 8"/>
                <a:gd name="T4" fmla="*/ 0 w 8"/>
                <a:gd name="T5" fmla="*/ 8 h 8"/>
                <a:gd name="T6" fmla="*/ 1 w 8"/>
                <a:gd name="T7" fmla="*/ 8 h 8"/>
                <a:gd name="T8" fmla="*/ 2 w 8"/>
                <a:gd name="T9" fmla="*/ 8 h 8"/>
                <a:gd name="T10" fmla="*/ 7 w 8"/>
                <a:gd name="T11" fmla="*/ 2 h 8"/>
                <a:gd name="T12" fmla="*/ 7 w 8"/>
                <a:gd name="T13" fmla="*/ 1 h 8"/>
                <a:gd name="T14" fmla="*/ 6 w 8"/>
                <a:gd name="T15" fmla="*/ 1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" h="8">
                  <a:moveTo>
                    <a:pt x="6" y="1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0" y="7"/>
                    <a:pt x="0" y="8"/>
                    <a:pt x="0" y="8"/>
                  </a:cubicBezTo>
                  <a:cubicBezTo>
                    <a:pt x="0" y="8"/>
                    <a:pt x="0" y="8"/>
                    <a:pt x="1" y="8"/>
                  </a:cubicBezTo>
                  <a:cubicBezTo>
                    <a:pt x="1" y="8"/>
                    <a:pt x="1" y="8"/>
                    <a:pt x="2" y="8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8" y="2"/>
                    <a:pt x="8" y="1"/>
                    <a:pt x="7" y="1"/>
                  </a:cubicBezTo>
                  <a:cubicBezTo>
                    <a:pt x="7" y="0"/>
                    <a:pt x="6" y="0"/>
                    <a:pt x="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1" rIns="68580" bIns="34291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28" name="Freeform 32">
              <a:extLst>
                <a:ext uri="{FF2B5EF4-FFF2-40B4-BE49-F238E27FC236}">
                  <a16:creationId xmlns:a16="http://schemas.microsoft.com/office/drawing/2014/main" id="{8154D386-8EEC-9B4E-989C-464477F741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146801" y="2925763"/>
              <a:ext cx="38100" cy="7938"/>
            </a:xfrm>
            <a:custGeom>
              <a:avLst/>
              <a:gdLst>
                <a:gd name="T0" fmla="*/ 9 w 10"/>
                <a:gd name="T1" fmla="*/ 0 h 2"/>
                <a:gd name="T2" fmla="*/ 1 w 10"/>
                <a:gd name="T3" fmla="*/ 0 h 2"/>
                <a:gd name="T4" fmla="*/ 0 w 10"/>
                <a:gd name="T5" fmla="*/ 1 h 2"/>
                <a:gd name="T6" fmla="*/ 1 w 10"/>
                <a:gd name="T7" fmla="*/ 2 h 2"/>
                <a:gd name="T8" fmla="*/ 9 w 10"/>
                <a:gd name="T9" fmla="*/ 2 h 2"/>
                <a:gd name="T10" fmla="*/ 10 w 10"/>
                <a:gd name="T11" fmla="*/ 1 h 2"/>
                <a:gd name="T12" fmla="*/ 9 w 10"/>
                <a:gd name="T13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2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"/>
                    <a:pt x="0" y="2"/>
                    <a:pt x="1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10" y="2"/>
                    <a:pt x="10" y="2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1" rIns="68580" bIns="34291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29" name="Freeform 33">
              <a:extLst>
                <a:ext uri="{FF2B5EF4-FFF2-40B4-BE49-F238E27FC236}">
                  <a16:creationId xmlns:a16="http://schemas.microsoft.com/office/drawing/2014/main" id="{A4433304-DE79-934D-A529-473146C1FE07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1251" y="2817813"/>
              <a:ext cx="30163" cy="30163"/>
            </a:xfrm>
            <a:custGeom>
              <a:avLst/>
              <a:gdLst>
                <a:gd name="T0" fmla="*/ 6 w 8"/>
                <a:gd name="T1" fmla="*/ 8 h 8"/>
                <a:gd name="T2" fmla="*/ 7 w 8"/>
                <a:gd name="T3" fmla="*/ 8 h 8"/>
                <a:gd name="T4" fmla="*/ 8 w 8"/>
                <a:gd name="T5" fmla="*/ 8 h 8"/>
                <a:gd name="T6" fmla="*/ 8 w 8"/>
                <a:gd name="T7" fmla="*/ 6 h 8"/>
                <a:gd name="T8" fmla="*/ 2 w 8"/>
                <a:gd name="T9" fmla="*/ 0 h 8"/>
                <a:gd name="T10" fmla="*/ 0 w 8"/>
                <a:gd name="T11" fmla="*/ 0 h 8"/>
                <a:gd name="T12" fmla="*/ 0 w 8"/>
                <a:gd name="T13" fmla="*/ 2 h 8"/>
                <a:gd name="T14" fmla="*/ 6 w 8"/>
                <a:gd name="T15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" h="8">
                  <a:moveTo>
                    <a:pt x="6" y="8"/>
                  </a:moveTo>
                  <a:cubicBezTo>
                    <a:pt x="6" y="8"/>
                    <a:pt x="7" y="8"/>
                    <a:pt x="7" y="8"/>
                  </a:cubicBezTo>
                  <a:cubicBezTo>
                    <a:pt x="7" y="8"/>
                    <a:pt x="7" y="8"/>
                    <a:pt x="8" y="8"/>
                  </a:cubicBezTo>
                  <a:cubicBezTo>
                    <a:pt x="8" y="7"/>
                    <a:pt x="8" y="6"/>
                    <a:pt x="8" y="6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1"/>
                    <a:pt x="0" y="1"/>
                    <a:pt x="0" y="2"/>
                  </a:cubicBezTo>
                  <a:lnTo>
                    <a:pt x="6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1" rIns="68580" bIns="34291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</p:grpSp>
      <p:sp>
        <p:nvSpPr>
          <p:cNvPr id="44" name="Inhaltsplatzhalter 4">
            <a:extLst>
              <a:ext uri="{FF2B5EF4-FFF2-40B4-BE49-F238E27FC236}">
                <a16:creationId xmlns:a16="http://schemas.microsoft.com/office/drawing/2014/main" id="{7120DA32-EBA3-2B47-9093-AFB1154BF799}"/>
              </a:ext>
            </a:extLst>
          </p:cNvPr>
          <p:cNvSpPr txBox="1">
            <a:spLocks/>
          </p:cNvSpPr>
          <p:nvPr/>
        </p:nvSpPr>
        <p:spPr>
          <a:xfrm>
            <a:off x="4772026" y="2567929"/>
            <a:ext cx="1235007" cy="215444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900"/>
              </a:spcAft>
              <a:buNone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E-Mails</a:t>
            </a:r>
          </a:p>
        </p:txBody>
      </p:sp>
      <p:sp>
        <p:nvSpPr>
          <p:cNvPr id="45" name="Inhaltsplatzhalter 4">
            <a:extLst>
              <a:ext uri="{FF2B5EF4-FFF2-40B4-BE49-F238E27FC236}">
                <a16:creationId xmlns:a16="http://schemas.microsoft.com/office/drawing/2014/main" id="{97A21197-3B78-9B43-8152-D40227DFC5C6}"/>
              </a:ext>
            </a:extLst>
          </p:cNvPr>
          <p:cNvSpPr txBox="1">
            <a:spLocks/>
          </p:cNvSpPr>
          <p:nvPr/>
        </p:nvSpPr>
        <p:spPr>
          <a:xfrm>
            <a:off x="4772026" y="3582396"/>
            <a:ext cx="1235007" cy="215444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900"/>
              </a:spcAft>
              <a:buNone/>
            </a:pPr>
            <a:r>
              <a:rPr lang="de-DE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Analysis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46" name="Inhaltsplatzhalter 4">
            <a:extLst>
              <a:ext uri="{FF2B5EF4-FFF2-40B4-BE49-F238E27FC236}">
                <a16:creationId xmlns:a16="http://schemas.microsoft.com/office/drawing/2014/main" id="{192A0765-B043-814D-9CD0-99BFC332C9D0}"/>
              </a:ext>
            </a:extLst>
          </p:cNvPr>
          <p:cNvSpPr txBox="1">
            <a:spLocks/>
          </p:cNvSpPr>
          <p:nvPr/>
        </p:nvSpPr>
        <p:spPr>
          <a:xfrm>
            <a:off x="4772026" y="4583438"/>
            <a:ext cx="1235007" cy="215444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900"/>
              </a:spcAft>
              <a:buNone/>
            </a:pPr>
            <a:r>
              <a:rPr lang="de-DE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...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47" name="Inhaltsplatzhalter 4">
            <a:extLst>
              <a:ext uri="{FF2B5EF4-FFF2-40B4-BE49-F238E27FC236}">
                <a16:creationId xmlns:a16="http://schemas.microsoft.com/office/drawing/2014/main" id="{E3AC008E-11CB-7F4D-91B6-3B33C768AF56}"/>
              </a:ext>
            </a:extLst>
          </p:cNvPr>
          <p:cNvSpPr txBox="1">
            <a:spLocks/>
          </p:cNvSpPr>
          <p:nvPr/>
        </p:nvSpPr>
        <p:spPr>
          <a:xfrm>
            <a:off x="3213170" y="3085502"/>
            <a:ext cx="1235007" cy="215444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900"/>
              </a:spcAft>
              <a:buNone/>
            </a:pPr>
            <a:r>
              <a:rPr lang="de-DE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Public Website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48" name="Inhaltsplatzhalter 4">
            <a:extLst>
              <a:ext uri="{FF2B5EF4-FFF2-40B4-BE49-F238E27FC236}">
                <a16:creationId xmlns:a16="http://schemas.microsoft.com/office/drawing/2014/main" id="{A32AE3C1-BC8D-BF4F-91F6-F0FA2A81E8E6}"/>
              </a:ext>
            </a:extLst>
          </p:cNvPr>
          <p:cNvSpPr txBox="1">
            <a:spLocks/>
          </p:cNvSpPr>
          <p:nvPr/>
        </p:nvSpPr>
        <p:spPr>
          <a:xfrm>
            <a:off x="3213170" y="4125584"/>
            <a:ext cx="1235007" cy="215444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900"/>
              </a:spcAft>
              <a:buNone/>
            </a:pPr>
            <a:r>
              <a:rPr lang="de-DE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Error Handling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49" name="Inhaltsplatzhalter 4">
            <a:extLst>
              <a:ext uri="{FF2B5EF4-FFF2-40B4-BE49-F238E27FC236}">
                <a16:creationId xmlns:a16="http://schemas.microsoft.com/office/drawing/2014/main" id="{F59D45EC-944F-1844-8EB2-64E626E346F1}"/>
              </a:ext>
            </a:extLst>
          </p:cNvPr>
          <p:cNvSpPr txBox="1">
            <a:spLocks/>
          </p:cNvSpPr>
          <p:nvPr/>
        </p:nvSpPr>
        <p:spPr>
          <a:xfrm>
            <a:off x="6368705" y="2273268"/>
            <a:ext cx="2525068" cy="804772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1400" b="1" dirty="0">
                <a:solidFill>
                  <a:schemeClr val="accent1"/>
                </a:solidFill>
                <a:latin typeface="+mj-lt"/>
              </a:rPr>
              <a:t>E-Mail Notifications</a:t>
            </a:r>
            <a:br>
              <a:rPr lang="en-US" sz="1400" b="1" dirty="0">
                <a:solidFill>
                  <a:schemeClr val="accent1"/>
                </a:solidFill>
                <a:latin typeface="+mj-lt"/>
              </a:rPr>
            </a:br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Trigger Mail events in case of new training request, cancellations etc.</a:t>
            </a:r>
            <a:endParaRPr lang="en-US" sz="1100" dirty="0">
              <a:solidFill>
                <a:schemeClr val="bg1">
                  <a:lumMod val="65000"/>
                </a:schemeClr>
              </a:solidFill>
              <a:latin typeface="+mj-lt"/>
            </a:endParaRPr>
          </a:p>
        </p:txBody>
      </p:sp>
      <p:sp>
        <p:nvSpPr>
          <p:cNvPr id="50" name="Inhaltsplatzhalter 4">
            <a:extLst>
              <a:ext uri="{FF2B5EF4-FFF2-40B4-BE49-F238E27FC236}">
                <a16:creationId xmlns:a16="http://schemas.microsoft.com/office/drawing/2014/main" id="{C4D33CE9-EDE1-9E4B-98A9-48858863E699}"/>
              </a:ext>
            </a:extLst>
          </p:cNvPr>
          <p:cNvSpPr txBox="1">
            <a:spLocks/>
          </p:cNvSpPr>
          <p:nvPr/>
        </p:nvSpPr>
        <p:spPr>
          <a:xfrm>
            <a:off x="287338" y="2779428"/>
            <a:ext cx="2487393" cy="78284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buNone/>
            </a:pPr>
            <a:r>
              <a:rPr lang="en-US" sz="1400" b="1" dirty="0">
                <a:solidFill>
                  <a:schemeClr val="accent2"/>
                </a:solidFill>
                <a:latin typeface="+mj-lt"/>
              </a:rPr>
              <a:t>Website Integration</a:t>
            </a:r>
            <a:br>
              <a:rPr lang="en-US" sz="1400" b="1" dirty="0">
                <a:solidFill>
                  <a:schemeClr val="accent2"/>
                </a:solidFill>
                <a:latin typeface="+mj-lt"/>
              </a:rPr>
            </a:br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Integrate the tool on the public website in a public and in an internal (log in needed) view. </a:t>
            </a:r>
            <a:endParaRPr lang="en-US" sz="1100" dirty="0">
              <a:solidFill>
                <a:schemeClr val="bg1">
                  <a:lumMod val="65000"/>
                </a:schemeClr>
              </a:solidFill>
              <a:latin typeface="+mj-lt"/>
            </a:endParaRPr>
          </a:p>
        </p:txBody>
      </p:sp>
      <p:sp>
        <p:nvSpPr>
          <p:cNvPr id="51" name="Inhaltsplatzhalter 4">
            <a:extLst>
              <a:ext uri="{FF2B5EF4-FFF2-40B4-BE49-F238E27FC236}">
                <a16:creationId xmlns:a16="http://schemas.microsoft.com/office/drawing/2014/main" id="{5AB49EB1-5653-7A40-A8BF-7FA490A6E8B4}"/>
              </a:ext>
            </a:extLst>
          </p:cNvPr>
          <p:cNvSpPr txBox="1">
            <a:spLocks/>
          </p:cNvSpPr>
          <p:nvPr/>
        </p:nvSpPr>
        <p:spPr>
          <a:xfrm>
            <a:off x="6368705" y="3306722"/>
            <a:ext cx="2525068" cy="804772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1400" b="1" dirty="0">
                <a:solidFill>
                  <a:schemeClr val="accent6"/>
                </a:solidFill>
                <a:latin typeface="+mj-lt"/>
              </a:rPr>
              <a:t>Further Analysis</a:t>
            </a:r>
            <a:br>
              <a:rPr lang="en-US" sz="1400" b="1" dirty="0">
                <a:solidFill>
                  <a:schemeClr val="accent3"/>
                </a:solidFill>
                <a:latin typeface="+mj-lt"/>
              </a:rPr>
            </a:br>
            <a:r>
              <a:rPr lang="en-US" sz="1050" b="1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Dashboard to analyze performance, cancellation reasons etc. over time.</a:t>
            </a:r>
            <a:endParaRPr lang="en-US" sz="1100" dirty="0">
              <a:solidFill>
                <a:schemeClr val="bg1">
                  <a:lumMod val="65000"/>
                </a:schemeClr>
              </a:solidFill>
              <a:latin typeface="+mj-lt"/>
            </a:endParaRPr>
          </a:p>
        </p:txBody>
      </p:sp>
      <p:sp>
        <p:nvSpPr>
          <p:cNvPr id="52" name="Inhaltsplatzhalter 4">
            <a:extLst>
              <a:ext uri="{FF2B5EF4-FFF2-40B4-BE49-F238E27FC236}">
                <a16:creationId xmlns:a16="http://schemas.microsoft.com/office/drawing/2014/main" id="{9D662C66-CD1D-BA47-84E7-C42DFE1548EF}"/>
              </a:ext>
            </a:extLst>
          </p:cNvPr>
          <p:cNvSpPr txBox="1">
            <a:spLocks/>
          </p:cNvSpPr>
          <p:nvPr/>
        </p:nvSpPr>
        <p:spPr>
          <a:xfrm flipH="1">
            <a:off x="287882" y="3830923"/>
            <a:ext cx="2450014" cy="804772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buNone/>
            </a:pPr>
            <a:r>
              <a:rPr lang="en-US" sz="1400" b="1" dirty="0">
                <a:solidFill>
                  <a:schemeClr val="accent4"/>
                </a:solidFill>
                <a:latin typeface="+mj-lt"/>
              </a:rPr>
              <a:t>Error Handling</a:t>
            </a:r>
            <a:br>
              <a:rPr lang="en-US" sz="1600" b="1" dirty="0">
                <a:solidFill>
                  <a:schemeClr val="accent1"/>
                </a:solidFill>
                <a:latin typeface="+mj-lt"/>
              </a:rPr>
            </a:br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Stabilize </a:t>
            </a:r>
            <a:r>
              <a:rPr lang="en-US" sz="1050" dirty="0" err="1">
                <a:solidFill>
                  <a:schemeClr val="bg1">
                    <a:lumMod val="65000"/>
                  </a:schemeClr>
                </a:solidFill>
                <a:latin typeface="+mj-lt"/>
              </a:rPr>
              <a:t>gspread</a:t>
            </a:r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 table and handle wrong entries in new task form.  </a:t>
            </a:r>
            <a:endParaRPr lang="en-US" sz="1100" dirty="0">
              <a:solidFill>
                <a:schemeClr val="bg1">
                  <a:lumMod val="65000"/>
                </a:schemeClr>
              </a:solidFill>
              <a:latin typeface="+mj-lt"/>
            </a:endParaRPr>
          </a:p>
        </p:txBody>
      </p:sp>
      <p:sp>
        <p:nvSpPr>
          <p:cNvPr id="53" name="Inhaltsplatzhalter 4">
            <a:extLst>
              <a:ext uri="{FF2B5EF4-FFF2-40B4-BE49-F238E27FC236}">
                <a16:creationId xmlns:a16="http://schemas.microsoft.com/office/drawing/2014/main" id="{B810F4DC-4FCA-CB47-9658-7219652721E0}"/>
              </a:ext>
            </a:extLst>
          </p:cNvPr>
          <p:cNvSpPr txBox="1">
            <a:spLocks/>
          </p:cNvSpPr>
          <p:nvPr/>
        </p:nvSpPr>
        <p:spPr>
          <a:xfrm flipH="1">
            <a:off x="6369538" y="4312491"/>
            <a:ext cx="2487123" cy="804772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1400" b="1" dirty="0">
                <a:solidFill>
                  <a:schemeClr val="accent5"/>
                </a:solidFill>
                <a:latin typeface="+mj-lt"/>
              </a:rPr>
              <a:t>Many other ideas</a:t>
            </a:r>
            <a:br>
              <a:rPr lang="en-US" sz="1600" b="1" dirty="0">
                <a:solidFill>
                  <a:schemeClr val="accent1"/>
                </a:solidFill>
                <a:latin typeface="+mj-lt"/>
              </a:rPr>
            </a:br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Coaches have lots of other ideas which may be implemented in future.</a:t>
            </a:r>
            <a:endParaRPr lang="en-US" sz="1100" dirty="0">
              <a:solidFill>
                <a:schemeClr val="bg1">
                  <a:lumMod val="65000"/>
                </a:schemeClr>
              </a:solidFill>
              <a:latin typeface="+mj-lt"/>
            </a:endParaRPr>
          </a:p>
        </p:txBody>
      </p:sp>
      <p:pic>
        <p:nvPicPr>
          <p:cNvPr id="56" name="Grafik 55" descr="Senden mit einfarbiger Füllung">
            <a:extLst>
              <a:ext uri="{FF2B5EF4-FFF2-40B4-BE49-F238E27FC236}">
                <a16:creationId xmlns:a16="http://schemas.microsoft.com/office/drawing/2014/main" id="{AE5EB0B9-0E57-F244-A773-6AC4019CD0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25717" y="2459314"/>
            <a:ext cx="453972" cy="453972"/>
          </a:xfrm>
          <a:prstGeom prst="rect">
            <a:avLst/>
          </a:prstGeom>
        </p:spPr>
      </p:pic>
      <p:sp>
        <p:nvSpPr>
          <p:cNvPr id="57" name="Freeform 19">
            <a:extLst>
              <a:ext uri="{FF2B5EF4-FFF2-40B4-BE49-F238E27FC236}">
                <a16:creationId xmlns:a16="http://schemas.microsoft.com/office/drawing/2014/main" id="{6F7EB279-C721-EC44-9984-7C8FB35A9EB1}"/>
              </a:ext>
            </a:extLst>
          </p:cNvPr>
          <p:cNvSpPr>
            <a:spLocks/>
          </p:cNvSpPr>
          <p:nvPr/>
        </p:nvSpPr>
        <p:spPr bwMode="auto">
          <a:xfrm>
            <a:off x="4481462" y="2856068"/>
            <a:ext cx="581768" cy="672813"/>
          </a:xfrm>
          <a:custGeom>
            <a:avLst/>
            <a:gdLst>
              <a:gd name="T0" fmla="*/ 0 w 377"/>
              <a:gd name="T1" fmla="*/ 109 h 436"/>
              <a:gd name="T2" fmla="*/ 187 w 377"/>
              <a:gd name="T3" fmla="*/ 0 h 436"/>
              <a:gd name="T4" fmla="*/ 377 w 377"/>
              <a:gd name="T5" fmla="*/ 109 h 436"/>
              <a:gd name="T6" fmla="*/ 377 w 377"/>
              <a:gd name="T7" fmla="*/ 327 h 436"/>
              <a:gd name="T8" fmla="*/ 187 w 377"/>
              <a:gd name="T9" fmla="*/ 436 h 436"/>
              <a:gd name="T10" fmla="*/ 0 w 377"/>
              <a:gd name="T11" fmla="*/ 327 h 436"/>
              <a:gd name="T12" fmla="*/ 0 w 377"/>
              <a:gd name="T13" fmla="*/ 109 h 4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77" h="436">
                <a:moveTo>
                  <a:pt x="0" y="109"/>
                </a:moveTo>
                <a:lnTo>
                  <a:pt x="187" y="0"/>
                </a:lnTo>
                <a:lnTo>
                  <a:pt x="377" y="109"/>
                </a:lnTo>
                <a:lnTo>
                  <a:pt x="377" y="327"/>
                </a:lnTo>
                <a:lnTo>
                  <a:pt x="187" y="436"/>
                </a:lnTo>
                <a:lnTo>
                  <a:pt x="0" y="327"/>
                </a:lnTo>
                <a:lnTo>
                  <a:pt x="0" y="1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68580" tIns="34291" rIns="68580" bIns="34291" numCol="1" anchor="t" anchorCtr="0" compatLnSpc="1">
            <a:prstTxWarp prst="textNoShape">
              <a:avLst/>
            </a:prstTxWarp>
          </a:bodyPr>
          <a:lstStyle/>
          <a:p>
            <a:endParaRPr lang="en-US" sz="1351">
              <a:solidFill>
                <a:schemeClr val="accent2"/>
              </a:solidFill>
            </a:endParaRPr>
          </a:p>
        </p:txBody>
      </p:sp>
      <p:pic>
        <p:nvPicPr>
          <p:cNvPr id="59" name="Grafik 58" descr="Internet Silhouette">
            <a:extLst>
              <a:ext uri="{FF2B5EF4-FFF2-40B4-BE49-F238E27FC236}">
                <a16:creationId xmlns:a16="http://schemas.microsoft.com/office/drawing/2014/main" id="{F6394B39-5111-2D45-8AEA-3E0B4E4198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84475" y="2893966"/>
            <a:ext cx="569480" cy="569480"/>
          </a:xfrm>
          <a:prstGeom prst="rect">
            <a:avLst/>
          </a:prstGeom>
        </p:spPr>
      </p:pic>
      <p:pic>
        <p:nvPicPr>
          <p:cNvPr id="61" name="Grafik 60" descr="Recherche Silhouette">
            <a:extLst>
              <a:ext uri="{FF2B5EF4-FFF2-40B4-BE49-F238E27FC236}">
                <a16:creationId xmlns:a16="http://schemas.microsoft.com/office/drawing/2014/main" id="{78666849-6FC8-3B44-9364-003E89A005B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226016" y="3416772"/>
            <a:ext cx="457395" cy="457395"/>
          </a:xfrm>
          <a:prstGeom prst="rect">
            <a:avLst/>
          </a:prstGeom>
        </p:spPr>
      </p:pic>
      <p:pic>
        <p:nvPicPr>
          <p:cNvPr id="63" name="Grafik 62" descr="Klemmbrett nur Kreuze Silhouette">
            <a:extLst>
              <a:ext uri="{FF2B5EF4-FFF2-40B4-BE49-F238E27FC236}">
                <a16:creationId xmlns:a16="http://schemas.microsoft.com/office/drawing/2014/main" id="{2D18B4D1-9261-794C-9D77-C3B39106616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549204" y="3967161"/>
            <a:ext cx="420939" cy="420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75425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1051</Words>
  <Application>Microsoft Macintosh PowerPoint</Application>
  <PresentationFormat>Bildschirmpräsentation (4:3)</PresentationFormat>
  <Paragraphs>161</Paragraphs>
  <Slides>12</Slides>
  <Notes>3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12</vt:i4>
      </vt:variant>
    </vt:vector>
  </HeadingPairs>
  <TitlesOfParts>
    <vt:vector size="19" baseType="lpstr">
      <vt:lpstr>Arial</vt:lpstr>
      <vt:lpstr>Calibri</vt:lpstr>
      <vt:lpstr>Calibri Light</vt:lpstr>
      <vt:lpstr>Consolas</vt:lpstr>
      <vt:lpstr>Wingdings</vt:lpstr>
      <vt:lpstr>Office</vt:lpstr>
      <vt:lpstr>think-cell Folie</vt:lpstr>
      <vt:lpstr>PowerPoint-Präsentation</vt:lpstr>
      <vt:lpstr>Situation &amp; Objective</vt:lpstr>
      <vt:lpstr>Project Architecture</vt:lpstr>
      <vt:lpstr>Data Warehouse Schema</vt:lpstr>
      <vt:lpstr>PowerPoint-Präsentation</vt:lpstr>
      <vt:lpstr>Member Administration</vt:lpstr>
      <vt:lpstr>Weather Forecast</vt:lpstr>
      <vt:lpstr>Website</vt:lpstr>
      <vt:lpstr>What‘s next?</vt:lpstr>
      <vt:lpstr>PowerPoint-Präsentation</vt:lpstr>
      <vt:lpstr>Additionals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Lisa-Marie Krause</dc:creator>
  <cp:lastModifiedBy>Lisa-Marie Krause</cp:lastModifiedBy>
  <cp:revision>36</cp:revision>
  <dcterms:created xsi:type="dcterms:W3CDTF">2021-05-27T07:06:05Z</dcterms:created>
  <dcterms:modified xsi:type="dcterms:W3CDTF">2021-05-27T19:28:54Z</dcterms:modified>
</cp:coreProperties>
</file>